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9" r:id="rId11"/>
    <p:sldId id="270" r:id="rId12"/>
    <p:sldId id="271" r:id="rId13"/>
    <p:sldId id="272" r:id="rId14"/>
    <p:sldId id="265" r:id="rId15"/>
    <p:sldId id="266" r:id="rId16"/>
    <p:sldId id="267" r:id="rId17"/>
    <p:sldId id="268"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es-H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2" d="100"/>
          <a:sy n="42" d="100"/>
        </p:scale>
        <p:origin x="-112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s-ES" smtClean="0"/>
              <a:t>Haga clic para modificar el estilo de título del patrón</a:t>
            </a:r>
            <a:endParaRPr kumimoji="0" lang="en-US"/>
          </a:p>
        </p:txBody>
      </p:sp>
      <p:sp>
        <p:nvSpPr>
          <p:cNvPr id="28" name="27 Marcador de fecha"/>
          <p:cNvSpPr>
            <a:spLocks noGrp="1"/>
          </p:cNvSpPr>
          <p:nvPr>
            <p:ph type="dt" sz="half" idx="10"/>
          </p:nvPr>
        </p:nvSpPr>
        <p:spPr/>
        <p:txBody>
          <a:bodyPr/>
          <a:lstStyle/>
          <a:p>
            <a:fld id="{DFDF623F-B629-4880-8AF3-F2D6900382BA}" type="datetimeFigureOut">
              <a:rPr lang="es-HN" smtClean="0"/>
              <a:pPr/>
              <a:t>02/03/2011</a:t>
            </a:fld>
            <a:endParaRPr lang="es-HN" dirty="0"/>
          </a:p>
        </p:txBody>
      </p:sp>
      <p:sp>
        <p:nvSpPr>
          <p:cNvPr id="17" name="16 Marcador de pie de página"/>
          <p:cNvSpPr>
            <a:spLocks noGrp="1"/>
          </p:cNvSpPr>
          <p:nvPr>
            <p:ph type="ftr" sz="quarter" idx="11"/>
          </p:nvPr>
        </p:nvSpPr>
        <p:spPr/>
        <p:txBody>
          <a:bodyPr/>
          <a:lstStyle/>
          <a:p>
            <a:endParaRPr lang="es-HN" dirty="0"/>
          </a:p>
        </p:txBody>
      </p:sp>
      <p:sp>
        <p:nvSpPr>
          <p:cNvPr id="29" name="28 Marcador de número de diapositiva"/>
          <p:cNvSpPr>
            <a:spLocks noGrp="1"/>
          </p:cNvSpPr>
          <p:nvPr>
            <p:ph type="sldNum" sz="quarter" idx="12"/>
          </p:nvPr>
        </p:nvSpPr>
        <p:spPr/>
        <p:txBody>
          <a:bodyPr/>
          <a:lstStyle/>
          <a:p>
            <a:fld id="{B5B4644E-E470-4957-A5DF-7234301376AE}" type="slidenum">
              <a:rPr lang="es-HN" smtClean="0"/>
              <a:pPr/>
              <a:t>‹Nº›</a:t>
            </a:fld>
            <a:endParaRPr lang="es-HN" dirty="0"/>
          </a:p>
        </p:txBody>
      </p:sp>
      <p:sp>
        <p:nvSpPr>
          <p:cNvPr id="9" name="8 Subtítulo"/>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FDF623F-B629-4880-8AF3-F2D6900382BA}" type="datetimeFigureOut">
              <a:rPr lang="es-HN" smtClean="0"/>
              <a:pPr/>
              <a:t>02/03/2011</a:t>
            </a:fld>
            <a:endParaRPr lang="es-HN" dirty="0"/>
          </a:p>
        </p:txBody>
      </p:sp>
      <p:sp>
        <p:nvSpPr>
          <p:cNvPr id="5" name="4 Marcador de pie de página"/>
          <p:cNvSpPr>
            <a:spLocks noGrp="1"/>
          </p:cNvSpPr>
          <p:nvPr>
            <p:ph type="ftr" sz="quarter" idx="11"/>
          </p:nvPr>
        </p:nvSpPr>
        <p:spPr/>
        <p:txBody>
          <a:bodyPr/>
          <a:lstStyle/>
          <a:p>
            <a:endParaRPr lang="es-HN" dirty="0"/>
          </a:p>
        </p:txBody>
      </p:sp>
      <p:sp>
        <p:nvSpPr>
          <p:cNvPr id="6" name="5 Marcador de número de diapositiva"/>
          <p:cNvSpPr>
            <a:spLocks noGrp="1"/>
          </p:cNvSpPr>
          <p:nvPr>
            <p:ph type="sldNum" sz="quarter" idx="12"/>
          </p:nvPr>
        </p:nvSpPr>
        <p:spPr/>
        <p:txBody>
          <a:bodyPr/>
          <a:lstStyle/>
          <a:p>
            <a:fld id="{B5B4644E-E470-4957-A5DF-7234301376AE}" type="slidenum">
              <a:rPr lang="es-HN" smtClean="0"/>
              <a:pPr/>
              <a:t>‹Nº›</a:t>
            </a:fld>
            <a:endParaRPr lang="es-H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FDF623F-B629-4880-8AF3-F2D6900382BA}" type="datetimeFigureOut">
              <a:rPr lang="es-HN" smtClean="0"/>
              <a:pPr/>
              <a:t>02/03/2011</a:t>
            </a:fld>
            <a:endParaRPr lang="es-HN" dirty="0"/>
          </a:p>
        </p:txBody>
      </p:sp>
      <p:sp>
        <p:nvSpPr>
          <p:cNvPr id="5" name="4 Marcador de pie de página"/>
          <p:cNvSpPr>
            <a:spLocks noGrp="1"/>
          </p:cNvSpPr>
          <p:nvPr>
            <p:ph type="ftr" sz="quarter" idx="11"/>
          </p:nvPr>
        </p:nvSpPr>
        <p:spPr/>
        <p:txBody>
          <a:bodyPr/>
          <a:lstStyle/>
          <a:p>
            <a:endParaRPr lang="es-HN" dirty="0"/>
          </a:p>
        </p:txBody>
      </p:sp>
      <p:sp>
        <p:nvSpPr>
          <p:cNvPr id="6" name="5 Marcador de número de diapositiva"/>
          <p:cNvSpPr>
            <a:spLocks noGrp="1"/>
          </p:cNvSpPr>
          <p:nvPr>
            <p:ph type="sldNum" sz="quarter" idx="12"/>
          </p:nvPr>
        </p:nvSpPr>
        <p:spPr/>
        <p:txBody>
          <a:bodyPr/>
          <a:lstStyle/>
          <a:p>
            <a:fld id="{B5B4644E-E470-4957-A5DF-7234301376AE}" type="slidenum">
              <a:rPr lang="es-HN" smtClean="0"/>
              <a:pPr/>
              <a:t>‹Nº›</a:t>
            </a:fld>
            <a:endParaRPr lang="es-H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FDF623F-B629-4880-8AF3-F2D6900382BA}" type="datetimeFigureOut">
              <a:rPr lang="es-HN" smtClean="0"/>
              <a:pPr/>
              <a:t>02/03/2011</a:t>
            </a:fld>
            <a:endParaRPr lang="es-HN" dirty="0"/>
          </a:p>
        </p:txBody>
      </p:sp>
      <p:sp>
        <p:nvSpPr>
          <p:cNvPr id="5" name="4 Marcador de pie de página"/>
          <p:cNvSpPr>
            <a:spLocks noGrp="1"/>
          </p:cNvSpPr>
          <p:nvPr>
            <p:ph type="ftr" sz="quarter" idx="11"/>
          </p:nvPr>
        </p:nvSpPr>
        <p:spPr/>
        <p:txBody>
          <a:bodyPr/>
          <a:lstStyle/>
          <a:p>
            <a:endParaRPr lang="es-HN" dirty="0"/>
          </a:p>
        </p:txBody>
      </p:sp>
      <p:sp>
        <p:nvSpPr>
          <p:cNvPr id="6" name="5 Marcador de número de diapositiva"/>
          <p:cNvSpPr>
            <a:spLocks noGrp="1"/>
          </p:cNvSpPr>
          <p:nvPr>
            <p:ph type="sldNum" sz="quarter" idx="12"/>
          </p:nvPr>
        </p:nvSpPr>
        <p:spPr/>
        <p:txBody>
          <a:bodyPr/>
          <a:lstStyle/>
          <a:p>
            <a:fld id="{B5B4644E-E470-4957-A5DF-7234301376AE}" type="slidenum">
              <a:rPr lang="es-HN" smtClean="0"/>
              <a:pPr/>
              <a:t>‹Nº›</a:t>
            </a:fld>
            <a:endParaRPr lang="es-H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DFDF623F-B629-4880-8AF3-F2D6900382BA}" type="datetimeFigureOut">
              <a:rPr lang="es-HN" smtClean="0"/>
              <a:pPr/>
              <a:t>02/03/2011</a:t>
            </a:fld>
            <a:endParaRPr lang="es-HN" dirty="0"/>
          </a:p>
        </p:txBody>
      </p:sp>
      <p:sp>
        <p:nvSpPr>
          <p:cNvPr id="5" name="4 Marcador de pie de página"/>
          <p:cNvSpPr>
            <a:spLocks noGrp="1"/>
          </p:cNvSpPr>
          <p:nvPr>
            <p:ph type="ftr" sz="quarter" idx="11"/>
          </p:nvPr>
        </p:nvSpPr>
        <p:spPr/>
        <p:txBody>
          <a:bodyPr/>
          <a:lstStyle/>
          <a:p>
            <a:endParaRPr lang="es-HN" dirty="0"/>
          </a:p>
        </p:txBody>
      </p:sp>
      <p:sp>
        <p:nvSpPr>
          <p:cNvPr id="6" name="5 Marcador de número de diapositiva"/>
          <p:cNvSpPr>
            <a:spLocks noGrp="1"/>
          </p:cNvSpPr>
          <p:nvPr>
            <p:ph type="sldNum" sz="quarter" idx="12"/>
          </p:nvPr>
        </p:nvSpPr>
        <p:spPr>
          <a:xfrm>
            <a:off x="7924800" y="6416675"/>
            <a:ext cx="762000" cy="365125"/>
          </a:xfrm>
        </p:spPr>
        <p:txBody>
          <a:bodyPr/>
          <a:lstStyle/>
          <a:p>
            <a:fld id="{B5B4644E-E470-4957-A5DF-7234301376AE}" type="slidenum">
              <a:rPr lang="es-HN" smtClean="0"/>
              <a:pPr/>
              <a:t>‹Nº›</a:t>
            </a:fld>
            <a:endParaRPr lang="es-HN"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DFDF623F-B629-4880-8AF3-F2D6900382BA}" type="datetimeFigureOut">
              <a:rPr lang="es-HN" smtClean="0"/>
              <a:pPr/>
              <a:t>02/03/2011</a:t>
            </a:fld>
            <a:endParaRPr lang="es-HN" dirty="0"/>
          </a:p>
        </p:txBody>
      </p:sp>
      <p:sp>
        <p:nvSpPr>
          <p:cNvPr id="6" name="5 Marcador de pie de página"/>
          <p:cNvSpPr>
            <a:spLocks noGrp="1"/>
          </p:cNvSpPr>
          <p:nvPr>
            <p:ph type="ftr" sz="quarter" idx="11"/>
          </p:nvPr>
        </p:nvSpPr>
        <p:spPr/>
        <p:txBody>
          <a:bodyPr/>
          <a:lstStyle/>
          <a:p>
            <a:endParaRPr lang="es-HN" dirty="0"/>
          </a:p>
        </p:txBody>
      </p:sp>
      <p:sp>
        <p:nvSpPr>
          <p:cNvPr id="7" name="6 Marcador de número de diapositiva"/>
          <p:cNvSpPr>
            <a:spLocks noGrp="1"/>
          </p:cNvSpPr>
          <p:nvPr>
            <p:ph type="sldNum" sz="quarter" idx="12"/>
          </p:nvPr>
        </p:nvSpPr>
        <p:spPr/>
        <p:txBody>
          <a:bodyPr/>
          <a:lstStyle/>
          <a:p>
            <a:fld id="{B5B4644E-E470-4957-A5DF-7234301376AE}" type="slidenum">
              <a:rPr lang="es-HN" smtClean="0"/>
              <a:pPr/>
              <a:t>‹Nº›</a:t>
            </a:fld>
            <a:endParaRPr lang="es-H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DFDF623F-B629-4880-8AF3-F2D6900382BA}" type="datetimeFigureOut">
              <a:rPr lang="es-HN" smtClean="0"/>
              <a:pPr/>
              <a:t>02/03/2011</a:t>
            </a:fld>
            <a:endParaRPr lang="es-HN" dirty="0"/>
          </a:p>
        </p:txBody>
      </p:sp>
      <p:sp>
        <p:nvSpPr>
          <p:cNvPr id="8" name="7 Marcador de pie de página"/>
          <p:cNvSpPr>
            <a:spLocks noGrp="1"/>
          </p:cNvSpPr>
          <p:nvPr>
            <p:ph type="ftr" sz="quarter" idx="11"/>
          </p:nvPr>
        </p:nvSpPr>
        <p:spPr/>
        <p:txBody>
          <a:bodyPr/>
          <a:lstStyle/>
          <a:p>
            <a:endParaRPr lang="es-HN" dirty="0"/>
          </a:p>
        </p:txBody>
      </p:sp>
      <p:sp>
        <p:nvSpPr>
          <p:cNvPr id="9" name="8 Marcador de número de diapositiva"/>
          <p:cNvSpPr>
            <a:spLocks noGrp="1"/>
          </p:cNvSpPr>
          <p:nvPr>
            <p:ph type="sldNum" sz="quarter" idx="12"/>
          </p:nvPr>
        </p:nvSpPr>
        <p:spPr/>
        <p:txBody>
          <a:bodyPr/>
          <a:lstStyle/>
          <a:p>
            <a:fld id="{B5B4644E-E470-4957-A5DF-7234301376AE}" type="slidenum">
              <a:rPr lang="es-HN" smtClean="0"/>
              <a:pPr/>
              <a:t>‹Nº›</a:t>
            </a:fld>
            <a:endParaRPr lang="es-HN"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DFDF623F-B629-4880-8AF3-F2D6900382BA}" type="datetimeFigureOut">
              <a:rPr lang="es-HN" smtClean="0"/>
              <a:pPr/>
              <a:t>02/03/2011</a:t>
            </a:fld>
            <a:endParaRPr lang="es-HN" dirty="0"/>
          </a:p>
        </p:txBody>
      </p:sp>
      <p:sp>
        <p:nvSpPr>
          <p:cNvPr id="4" name="3 Marcador de pie de página"/>
          <p:cNvSpPr>
            <a:spLocks noGrp="1"/>
          </p:cNvSpPr>
          <p:nvPr>
            <p:ph type="ftr" sz="quarter" idx="11"/>
          </p:nvPr>
        </p:nvSpPr>
        <p:spPr/>
        <p:txBody>
          <a:bodyPr/>
          <a:lstStyle/>
          <a:p>
            <a:endParaRPr lang="es-HN" dirty="0"/>
          </a:p>
        </p:txBody>
      </p:sp>
      <p:sp>
        <p:nvSpPr>
          <p:cNvPr id="5" name="4 Marcador de número de diapositiva"/>
          <p:cNvSpPr>
            <a:spLocks noGrp="1"/>
          </p:cNvSpPr>
          <p:nvPr>
            <p:ph type="sldNum" sz="quarter" idx="12"/>
          </p:nvPr>
        </p:nvSpPr>
        <p:spPr/>
        <p:txBody>
          <a:bodyPr/>
          <a:lstStyle/>
          <a:p>
            <a:fld id="{B5B4644E-E470-4957-A5DF-7234301376AE}" type="slidenum">
              <a:rPr lang="es-HN" smtClean="0"/>
              <a:pPr/>
              <a:t>‹Nº›</a:t>
            </a:fld>
            <a:endParaRPr lang="es-H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FDF623F-B629-4880-8AF3-F2D6900382BA}" type="datetimeFigureOut">
              <a:rPr lang="es-HN" smtClean="0"/>
              <a:pPr/>
              <a:t>02/03/2011</a:t>
            </a:fld>
            <a:endParaRPr lang="es-HN" dirty="0"/>
          </a:p>
        </p:txBody>
      </p:sp>
      <p:sp>
        <p:nvSpPr>
          <p:cNvPr id="3" name="2 Marcador de pie de página"/>
          <p:cNvSpPr>
            <a:spLocks noGrp="1"/>
          </p:cNvSpPr>
          <p:nvPr>
            <p:ph type="ftr" sz="quarter" idx="11"/>
          </p:nvPr>
        </p:nvSpPr>
        <p:spPr/>
        <p:txBody>
          <a:bodyPr/>
          <a:lstStyle/>
          <a:p>
            <a:endParaRPr lang="es-HN" dirty="0"/>
          </a:p>
        </p:txBody>
      </p:sp>
      <p:sp>
        <p:nvSpPr>
          <p:cNvPr id="4" name="3 Marcador de número de diapositiva"/>
          <p:cNvSpPr>
            <a:spLocks noGrp="1"/>
          </p:cNvSpPr>
          <p:nvPr>
            <p:ph type="sldNum" sz="quarter" idx="12"/>
          </p:nvPr>
        </p:nvSpPr>
        <p:spPr/>
        <p:txBody>
          <a:bodyPr/>
          <a:lstStyle/>
          <a:p>
            <a:fld id="{B5B4644E-E470-4957-A5DF-7234301376AE}" type="slidenum">
              <a:rPr lang="es-HN" smtClean="0"/>
              <a:pPr/>
              <a:t>‹Nº›</a:t>
            </a:fld>
            <a:endParaRPr lang="es-H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DFDF623F-B629-4880-8AF3-F2D6900382BA}" type="datetimeFigureOut">
              <a:rPr lang="es-HN" smtClean="0"/>
              <a:pPr/>
              <a:t>02/03/2011</a:t>
            </a:fld>
            <a:endParaRPr lang="es-HN" dirty="0"/>
          </a:p>
        </p:txBody>
      </p:sp>
      <p:sp>
        <p:nvSpPr>
          <p:cNvPr id="6" name="5 Marcador de pie de página"/>
          <p:cNvSpPr>
            <a:spLocks noGrp="1"/>
          </p:cNvSpPr>
          <p:nvPr>
            <p:ph type="ftr" sz="quarter" idx="11"/>
          </p:nvPr>
        </p:nvSpPr>
        <p:spPr/>
        <p:txBody>
          <a:bodyPr/>
          <a:lstStyle/>
          <a:p>
            <a:endParaRPr lang="es-HN" dirty="0"/>
          </a:p>
        </p:txBody>
      </p:sp>
      <p:sp>
        <p:nvSpPr>
          <p:cNvPr id="7" name="6 Marcador de número de diapositiva"/>
          <p:cNvSpPr>
            <a:spLocks noGrp="1"/>
          </p:cNvSpPr>
          <p:nvPr>
            <p:ph type="sldNum" sz="quarter" idx="12"/>
          </p:nvPr>
        </p:nvSpPr>
        <p:spPr/>
        <p:txBody>
          <a:bodyPr/>
          <a:lstStyle/>
          <a:p>
            <a:fld id="{B5B4644E-E470-4957-A5DF-7234301376AE}" type="slidenum">
              <a:rPr lang="es-HN" smtClean="0"/>
              <a:pPr/>
              <a:t>‹Nº›</a:t>
            </a:fld>
            <a:endParaRPr lang="es-H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s-ES" dirty="0" smtClean="0">
                <a:solidFill>
                  <a:schemeClr val="lt1"/>
                </a:solidFill>
                <a:latin typeface="+mn-lt"/>
                <a:ea typeface="+mn-ea"/>
                <a:cs typeface="+mn-cs"/>
              </a:rPr>
              <a:t>Haga clic en el icono para agregar una imagen</a:t>
            </a:r>
            <a:endParaRPr kumimoji="0" lang="en-US" dirty="0">
              <a:solidFill>
                <a:schemeClr val="lt1"/>
              </a:solidFill>
              <a:latin typeface="+mn-lt"/>
              <a:ea typeface="+mn-ea"/>
              <a:cs typeface="+mn-cs"/>
            </a:endParaRPr>
          </a:p>
        </p:txBody>
      </p:sp>
      <p:sp>
        <p:nvSpPr>
          <p:cNvPr id="4" name="3 Marcador de texto"/>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DFDF623F-B629-4880-8AF3-F2D6900382BA}" type="datetimeFigureOut">
              <a:rPr lang="es-HN" smtClean="0"/>
              <a:pPr/>
              <a:t>02/03/2011</a:t>
            </a:fld>
            <a:endParaRPr lang="es-HN" dirty="0"/>
          </a:p>
        </p:txBody>
      </p:sp>
      <p:sp>
        <p:nvSpPr>
          <p:cNvPr id="6" name="5 Marcador de pie de página"/>
          <p:cNvSpPr>
            <a:spLocks noGrp="1"/>
          </p:cNvSpPr>
          <p:nvPr>
            <p:ph type="ftr" sz="quarter" idx="11"/>
          </p:nvPr>
        </p:nvSpPr>
        <p:spPr/>
        <p:txBody>
          <a:bodyPr/>
          <a:lstStyle/>
          <a:p>
            <a:endParaRPr lang="es-HN" dirty="0"/>
          </a:p>
        </p:txBody>
      </p:sp>
      <p:sp>
        <p:nvSpPr>
          <p:cNvPr id="7" name="6 Marcador de número de diapositiva"/>
          <p:cNvSpPr>
            <a:spLocks noGrp="1"/>
          </p:cNvSpPr>
          <p:nvPr>
            <p:ph type="sldNum" sz="quarter" idx="12"/>
          </p:nvPr>
        </p:nvSpPr>
        <p:spPr/>
        <p:txBody>
          <a:bodyPr/>
          <a:lstStyle/>
          <a:p>
            <a:fld id="{B5B4644E-E470-4957-A5DF-7234301376AE}" type="slidenum">
              <a:rPr lang="es-HN" smtClean="0"/>
              <a:pPr/>
              <a:t>‹Nº›</a:t>
            </a:fld>
            <a:endParaRPr lang="es-HN"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DFDF623F-B629-4880-8AF3-F2D6900382BA}" type="datetimeFigureOut">
              <a:rPr lang="es-HN" smtClean="0"/>
              <a:pPr/>
              <a:t>02/03/2011</a:t>
            </a:fld>
            <a:endParaRPr lang="es-HN" dirty="0"/>
          </a:p>
        </p:txBody>
      </p:sp>
      <p:sp>
        <p:nvSpPr>
          <p:cNvPr id="3" name="2 Marcador de pie de página"/>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s-HN" dirty="0"/>
          </a:p>
        </p:txBody>
      </p:sp>
      <p:sp>
        <p:nvSpPr>
          <p:cNvPr id="23" name="22 Marcador de número de diapositiva"/>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5B4644E-E470-4957-A5DF-7234301376AE}" type="slidenum">
              <a:rPr lang="es-HN" smtClean="0"/>
              <a:pPr/>
              <a:t>‹Nº›</a:t>
            </a:fld>
            <a:endParaRPr lang="es-HN"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422030" y="357166"/>
            <a:ext cx="8150498" cy="1928826"/>
          </a:xfrm>
        </p:spPr>
        <p:txBody>
          <a:bodyPr>
            <a:normAutofit/>
          </a:bodyPr>
          <a:lstStyle/>
          <a:p>
            <a:r>
              <a:rPr lang="es-HN" sz="4000" dirty="0" smtClean="0"/>
              <a:t>UNIVERSIDAD NACIONAL AUTONOMA DE HONDURAS EN EL VALLE DE SULA</a:t>
            </a:r>
            <a:endParaRPr lang="es-HN" sz="4000" dirty="0"/>
          </a:p>
        </p:txBody>
      </p:sp>
      <p:sp>
        <p:nvSpPr>
          <p:cNvPr id="5" name="4 Subtítulo"/>
          <p:cNvSpPr>
            <a:spLocks noGrp="1"/>
          </p:cNvSpPr>
          <p:nvPr>
            <p:ph type="subTitle" idx="1"/>
          </p:nvPr>
        </p:nvSpPr>
        <p:spPr>
          <a:xfrm>
            <a:off x="1142976" y="2857496"/>
            <a:ext cx="7000924" cy="3571900"/>
          </a:xfrm>
        </p:spPr>
        <p:txBody>
          <a:bodyPr>
            <a:normAutofit fontScale="85000" lnSpcReduction="20000"/>
          </a:bodyPr>
          <a:lstStyle/>
          <a:p>
            <a:r>
              <a:rPr lang="es-HN" sz="3500" b="1" dirty="0" smtClean="0"/>
              <a:t>TECNOLOGIA EDUCATIVA II</a:t>
            </a:r>
          </a:p>
          <a:p>
            <a:endParaRPr lang="es-HN" dirty="0" smtClean="0"/>
          </a:p>
          <a:p>
            <a:r>
              <a:rPr lang="es-HN" dirty="0" smtClean="0"/>
              <a:t>RESPONSABLES:</a:t>
            </a:r>
          </a:p>
          <a:p>
            <a:r>
              <a:rPr lang="es-HN" dirty="0" smtClean="0"/>
              <a:t>ERIKA VANESSA HERNANDEZ</a:t>
            </a:r>
          </a:p>
          <a:p>
            <a:r>
              <a:rPr lang="es-HN" dirty="0" smtClean="0"/>
              <a:t>REYNA MARGARITA PERAZA</a:t>
            </a:r>
          </a:p>
          <a:p>
            <a:r>
              <a:rPr lang="es-HN" dirty="0" smtClean="0"/>
              <a:t>YAHARA VANESSA UMAÑA</a:t>
            </a:r>
          </a:p>
          <a:p>
            <a:r>
              <a:rPr lang="es-HN" dirty="0" smtClean="0"/>
              <a:t>MARIA MARTHA QUEZADA</a:t>
            </a:r>
          </a:p>
          <a:p>
            <a:r>
              <a:rPr lang="es-HN" dirty="0" smtClean="0"/>
              <a:t>ORANA CONCEPCION BANEGAS</a:t>
            </a:r>
          </a:p>
          <a:p>
            <a:r>
              <a:rPr lang="es-HN" dirty="0" smtClean="0"/>
              <a:t>DENIS SAUL MARTINEZ</a:t>
            </a:r>
            <a:endParaRPr lang="es-H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428596" y="357166"/>
            <a:ext cx="8229600" cy="1357322"/>
          </a:xfrm>
        </p:spPr>
        <p:txBody>
          <a:bodyPr>
            <a:normAutofit/>
          </a:bodyPr>
          <a:lstStyle/>
          <a:p>
            <a:r>
              <a:rPr lang="es-HN" sz="3600" dirty="0" smtClean="0"/>
              <a:t>Ventajas de la enseñanza virtual para los educandos</a:t>
            </a:r>
            <a:endParaRPr lang="es-HN" sz="3600" dirty="0"/>
          </a:p>
        </p:txBody>
      </p:sp>
      <p:sp>
        <p:nvSpPr>
          <p:cNvPr id="5" name="4 Subtítulo"/>
          <p:cNvSpPr>
            <a:spLocks noGrp="1"/>
          </p:cNvSpPr>
          <p:nvPr>
            <p:ph type="subTitle" idx="1"/>
          </p:nvPr>
        </p:nvSpPr>
        <p:spPr>
          <a:xfrm>
            <a:off x="428596" y="1928802"/>
            <a:ext cx="7929618" cy="3643338"/>
          </a:xfrm>
        </p:spPr>
        <p:txBody>
          <a:bodyPr>
            <a:normAutofit fontScale="92500" lnSpcReduction="20000"/>
          </a:bodyPr>
          <a:lstStyle/>
          <a:p>
            <a:pPr lvl="0" algn="l">
              <a:buFont typeface="Wingdings" pitchFamily="2" charset="2"/>
              <a:buChar char="Ø"/>
            </a:pPr>
            <a:r>
              <a:rPr lang="es-HN" b="1" dirty="0" smtClean="0"/>
              <a:t>Se sienten personalizados en el trato con el docente y sus compañeros.</a:t>
            </a:r>
          </a:p>
          <a:p>
            <a:pPr lvl="0" algn="l">
              <a:buFont typeface="Wingdings" pitchFamily="2" charset="2"/>
              <a:buChar char="Ø"/>
            </a:pPr>
            <a:r>
              <a:rPr lang="es-HN" b="1" dirty="0" smtClean="0"/>
              <a:t>Puede adaptar el estudio a su horarios personal.</a:t>
            </a:r>
          </a:p>
          <a:p>
            <a:pPr lvl="0" algn="l">
              <a:buFont typeface="Wingdings" pitchFamily="2" charset="2"/>
              <a:buChar char="Ø"/>
            </a:pPr>
            <a:r>
              <a:rPr lang="es-HN" b="1" dirty="0" smtClean="0"/>
              <a:t>Puede realizar sus participaciones de forma meditada gracias al a posibilidad de trabajar off-line.</a:t>
            </a:r>
          </a:p>
          <a:p>
            <a:pPr algn="l">
              <a:buFont typeface="Wingdings" pitchFamily="2" charset="2"/>
              <a:buChar char="Ø"/>
            </a:pPr>
            <a:r>
              <a:rPr lang="es-HN" b="1" dirty="0" smtClean="0"/>
              <a:t>Todos los alumnos tienen acceso a la enseñanza, no viéndose perjudicados aquellos que no pueden acudir periódicamente a clases por motivos de trabajo, la distancia.</a:t>
            </a:r>
          </a:p>
          <a:p>
            <a:pPr lvl="0" algn="l">
              <a:buFont typeface="Wingdings" pitchFamily="2" charset="2"/>
              <a:buChar char="Ø"/>
            </a:pPr>
            <a:endParaRPr lang="es-HN" dirty="0" smtClean="0"/>
          </a:p>
          <a:p>
            <a:pPr algn="l">
              <a:buFont typeface="Wingdings" pitchFamily="2" charset="2"/>
              <a:buChar char="Ø"/>
            </a:pPr>
            <a:endParaRPr lang="es-HN" dirty="0"/>
          </a:p>
        </p:txBody>
      </p:sp>
      <p:pic>
        <p:nvPicPr>
          <p:cNvPr id="1026" name="Picture 2" descr="E:\ve3ntaja.jpg"/>
          <p:cNvPicPr>
            <a:picLocks noChangeAspect="1" noChangeArrowheads="1"/>
          </p:cNvPicPr>
          <p:nvPr/>
        </p:nvPicPr>
        <p:blipFill>
          <a:blip r:embed="rId2" cstate="print"/>
          <a:srcRect/>
          <a:stretch>
            <a:fillRect/>
          </a:stretch>
        </p:blipFill>
        <p:spPr bwMode="auto">
          <a:xfrm>
            <a:off x="6072198" y="5000636"/>
            <a:ext cx="2752725" cy="16573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642910" y="642918"/>
            <a:ext cx="8001056" cy="5715040"/>
          </a:xfrm>
        </p:spPr>
        <p:txBody>
          <a:bodyPr>
            <a:normAutofit lnSpcReduction="10000"/>
          </a:bodyPr>
          <a:lstStyle/>
          <a:p>
            <a:pPr lvl="0" algn="l">
              <a:buFont typeface="Wingdings" pitchFamily="2" charset="2"/>
              <a:buChar char="Ø"/>
            </a:pPr>
            <a:r>
              <a:rPr lang="es-HN" b="1" dirty="0" smtClean="0"/>
              <a:t>El alumnos tiene un papel activo que no limita recibir información sino que forma parte de su propia formación.</a:t>
            </a:r>
          </a:p>
          <a:p>
            <a:pPr algn="l">
              <a:buFont typeface="Wingdings" pitchFamily="2" charset="2"/>
              <a:buChar char="Ø"/>
            </a:pPr>
            <a:r>
              <a:rPr lang="es-HN" b="1" dirty="0" smtClean="0"/>
              <a:t>Existe </a:t>
            </a:r>
            <a:r>
              <a:rPr lang="es-HN" b="1" dirty="0" err="1" smtClean="0"/>
              <a:t>feed</a:t>
            </a:r>
            <a:r>
              <a:rPr lang="es-HN" b="1" dirty="0" smtClean="0"/>
              <a:t>-back de formación, de manera que el profesor conoce si el alumnos responde al método y alcanza los objetivos fijados inicialmente.</a:t>
            </a:r>
          </a:p>
          <a:p>
            <a:pPr lvl="0" algn="l">
              <a:buFont typeface="Wingdings" pitchFamily="2" charset="2"/>
              <a:buChar char="Ø"/>
            </a:pPr>
            <a:r>
              <a:rPr lang="es-HN" b="1" dirty="0" smtClean="0"/>
              <a:t>Existe mejora de la calidad de aprendizaje.</a:t>
            </a:r>
          </a:p>
          <a:p>
            <a:pPr algn="l">
              <a:buFont typeface="Wingdings" pitchFamily="2" charset="2"/>
              <a:buChar char="Ø"/>
            </a:pPr>
            <a:r>
              <a:rPr lang="es-HN" b="1" dirty="0" smtClean="0"/>
              <a:t>Promueve la interacción del compañerismo.</a:t>
            </a:r>
          </a:p>
          <a:p>
            <a:pPr algn="l">
              <a:buFont typeface="Wingdings" pitchFamily="2" charset="2"/>
              <a:buChar char="Ø"/>
            </a:pPr>
            <a:r>
              <a:rPr lang="es-HN" b="1" dirty="0" smtClean="0"/>
              <a:t>El estudiante es protagonista de su propio proceso formativo.</a:t>
            </a:r>
          </a:p>
          <a:p>
            <a:pPr algn="l">
              <a:buFont typeface="Wingdings" pitchFamily="2" charset="2"/>
              <a:buChar char="Ø"/>
            </a:pPr>
            <a:r>
              <a:rPr lang="es-HN" b="1" dirty="0" smtClean="0"/>
              <a:t>El estudiante recibe una instrucción más personalizada.</a:t>
            </a:r>
          </a:p>
          <a:p>
            <a:pPr lvl="0" algn="l">
              <a:buFont typeface="Wingdings" pitchFamily="2" charset="2"/>
              <a:buChar char="Ø"/>
            </a:pPr>
            <a:endParaRPr lang="es-HN" dirty="0" smtClean="0"/>
          </a:p>
          <a:p>
            <a:pPr lvl="0" algn="l">
              <a:buFont typeface="Wingdings" pitchFamily="2" charset="2"/>
              <a:buChar char="Ø"/>
            </a:pPr>
            <a:endParaRPr lang="es-HN" dirty="0" smtClean="0"/>
          </a:p>
          <a:p>
            <a:endParaRPr lang="es-HN"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428596" y="357166"/>
            <a:ext cx="8229600" cy="1000132"/>
          </a:xfrm>
        </p:spPr>
        <p:txBody>
          <a:bodyPr>
            <a:normAutofit fontScale="90000"/>
          </a:bodyPr>
          <a:lstStyle/>
          <a:p>
            <a:r>
              <a:rPr lang="es-HN" dirty="0" smtClean="0"/>
              <a:t>desventajas de la educación virtual </a:t>
            </a:r>
            <a:endParaRPr lang="es-HN" dirty="0"/>
          </a:p>
        </p:txBody>
      </p:sp>
      <p:sp>
        <p:nvSpPr>
          <p:cNvPr id="5" name="4 Subtítulo"/>
          <p:cNvSpPr>
            <a:spLocks noGrp="1"/>
          </p:cNvSpPr>
          <p:nvPr>
            <p:ph type="subTitle" idx="1"/>
          </p:nvPr>
        </p:nvSpPr>
        <p:spPr>
          <a:xfrm>
            <a:off x="571472" y="1571612"/>
            <a:ext cx="7072362" cy="4429156"/>
          </a:xfrm>
        </p:spPr>
        <p:txBody>
          <a:bodyPr/>
          <a:lstStyle/>
          <a:p>
            <a:pPr lvl="0" algn="l">
              <a:buFont typeface="Wingdings" pitchFamily="2" charset="2"/>
              <a:buChar char="Ø"/>
            </a:pPr>
            <a:r>
              <a:rPr lang="es-HN" b="1" dirty="0" smtClean="0"/>
              <a:t>El acceso desigual en la población.</a:t>
            </a:r>
          </a:p>
          <a:p>
            <a:pPr lvl="0" algn="l">
              <a:buFont typeface="Wingdings" pitchFamily="2" charset="2"/>
              <a:buChar char="Ø"/>
            </a:pPr>
            <a:r>
              <a:rPr lang="es-HN" b="1" dirty="0" smtClean="0"/>
              <a:t>Limitaciones técnicas: desconexiones, imprecisiones.</a:t>
            </a:r>
          </a:p>
          <a:p>
            <a:pPr lvl="0" algn="l">
              <a:buFont typeface="Wingdings" pitchFamily="2" charset="2"/>
              <a:buChar char="Ø"/>
            </a:pPr>
            <a:r>
              <a:rPr lang="es-HN" b="1" dirty="0" smtClean="0"/>
              <a:t>Fallas técnicas que pueden interrumpir las clases.</a:t>
            </a:r>
          </a:p>
          <a:p>
            <a:pPr lvl="0" algn="l">
              <a:buFont typeface="Wingdings" pitchFamily="2" charset="2"/>
              <a:buChar char="Ø"/>
            </a:pPr>
            <a:r>
              <a:rPr lang="es-HN" b="1" dirty="0" smtClean="0"/>
              <a:t>Se requiere un esfuerzo de mayor responsabilidad y disciplina por parte del estudiante.</a:t>
            </a:r>
          </a:p>
          <a:p>
            <a:pPr algn="l">
              <a:buFont typeface="Wingdings" pitchFamily="2" charset="2"/>
              <a:buChar char="Ø"/>
            </a:pPr>
            <a:endParaRPr lang="es-HN" dirty="0"/>
          </a:p>
        </p:txBody>
      </p:sp>
      <p:pic>
        <p:nvPicPr>
          <p:cNvPr id="2050" name="Picture 2" descr="E:\desven.jpg"/>
          <p:cNvPicPr>
            <a:picLocks noChangeAspect="1" noChangeArrowheads="1"/>
          </p:cNvPicPr>
          <p:nvPr/>
        </p:nvPicPr>
        <p:blipFill>
          <a:blip r:embed="rId2" cstate="print"/>
          <a:srcRect/>
          <a:stretch>
            <a:fillRect/>
          </a:stretch>
        </p:blipFill>
        <p:spPr bwMode="auto">
          <a:xfrm>
            <a:off x="7000892" y="1357298"/>
            <a:ext cx="1864723" cy="1856436"/>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571472" y="714356"/>
            <a:ext cx="7643866" cy="4857784"/>
          </a:xfrm>
        </p:spPr>
        <p:txBody>
          <a:bodyPr/>
          <a:lstStyle/>
          <a:p>
            <a:pPr lvl="0" algn="l">
              <a:buFont typeface="Wingdings" pitchFamily="2" charset="2"/>
              <a:buChar char="Ø"/>
            </a:pPr>
            <a:r>
              <a:rPr lang="es-HN" b="1" dirty="0" smtClean="0"/>
              <a:t>Puede ser lenta y por lo tanto desmotivadora.</a:t>
            </a:r>
          </a:p>
          <a:p>
            <a:pPr algn="l">
              <a:buFont typeface="Wingdings" pitchFamily="2" charset="2"/>
              <a:buChar char="Ø"/>
            </a:pPr>
            <a:r>
              <a:rPr lang="es-HN" b="1" dirty="0" smtClean="0"/>
              <a:t>Los materiales pueden no estar bien diseñados y confeccionados.</a:t>
            </a:r>
          </a:p>
          <a:p>
            <a:pPr lvl="0" algn="l">
              <a:buFont typeface="Wingdings" pitchFamily="2" charset="2"/>
              <a:buChar char="Ø"/>
            </a:pPr>
            <a:r>
              <a:rPr lang="es-HN" b="1" dirty="0" smtClean="0"/>
              <a:t>Puede ser que el educando se aísle y no planifique correctamente sus actividades y horarios.</a:t>
            </a:r>
          </a:p>
          <a:p>
            <a:pPr algn="l">
              <a:buFont typeface="Wingdings" pitchFamily="2" charset="2"/>
              <a:buChar char="Ø"/>
            </a:pPr>
            <a:r>
              <a:rPr lang="es-HN" b="1" dirty="0" smtClean="0"/>
              <a:t>La comunicación de red y la vía excedente de los alumnos puede desviar la atención de los alumnos.</a:t>
            </a:r>
          </a:p>
          <a:p>
            <a:pPr lvl="0" algn="l"/>
            <a:endParaRPr lang="es-HN" dirty="0" smtClean="0"/>
          </a:p>
          <a:p>
            <a:pPr algn="l">
              <a:buFont typeface="Wingdings" pitchFamily="2" charset="2"/>
              <a:buChar char="Ø"/>
            </a:pPr>
            <a:endParaRPr lang="es-HN" dirty="0"/>
          </a:p>
        </p:txBody>
      </p:sp>
      <p:pic>
        <p:nvPicPr>
          <p:cNvPr id="6" name="Picture 3" descr="E:\desventa.jpg"/>
          <p:cNvPicPr>
            <a:picLocks noChangeAspect="1" noChangeArrowheads="1"/>
          </p:cNvPicPr>
          <p:nvPr/>
        </p:nvPicPr>
        <p:blipFill>
          <a:blip r:embed="rId2" cstate="print"/>
          <a:srcRect/>
          <a:stretch>
            <a:fillRect/>
          </a:stretch>
        </p:blipFill>
        <p:spPr bwMode="auto">
          <a:xfrm>
            <a:off x="6786578" y="4929174"/>
            <a:ext cx="1954774" cy="1928826"/>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428596" y="428604"/>
            <a:ext cx="8229600" cy="1357322"/>
          </a:xfrm>
        </p:spPr>
        <p:txBody>
          <a:bodyPr>
            <a:normAutofit fontScale="90000"/>
          </a:bodyPr>
          <a:lstStyle/>
          <a:p>
            <a:r>
              <a:rPr lang="es-HN" dirty="0" smtClean="0"/>
              <a:t>Historia de la Educación virtual</a:t>
            </a:r>
            <a:endParaRPr lang="es-HN" dirty="0"/>
          </a:p>
        </p:txBody>
      </p:sp>
      <p:sp>
        <p:nvSpPr>
          <p:cNvPr id="5" name="4 Subtítulo"/>
          <p:cNvSpPr>
            <a:spLocks noGrp="1"/>
          </p:cNvSpPr>
          <p:nvPr>
            <p:ph type="subTitle" idx="1"/>
          </p:nvPr>
        </p:nvSpPr>
        <p:spPr>
          <a:xfrm>
            <a:off x="500034" y="2000240"/>
            <a:ext cx="7358114" cy="4143404"/>
          </a:xfrm>
        </p:spPr>
        <p:txBody>
          <a:bodyPr>
            <a:normAutofit fontScale="92500" lnSpcReduction="10000"/>
          </a:bodyPr>
          <a:lstStyle/>
          <a:p>
            <a:pPr algn="l"/>
            <a:r>
              <a:rPr lang="es-HN" b="1" dirty="0" smtClean="0">
                <a:cs typeface="Arial" pitchFamily="34" charset="0"/>
              </a:rPr>
              <a:t>La tecnología, entendida como el arte del saber hacer, ha estado siempre presente en la historia de la pedagogía, pero en las dos últimas décadas del siglo XX ha tomado un papel predominante como instrumento, como máquina al servicio de la educación.</a:t>
            </a:r>
          </a:p>
          <a:p>
            <a:pPr algn="l"/>
            <a:r>
              <a:rPr lang="es-HN" b="1" dirty="0" smtClean="0">
                <a:cs typeface="Arial" pitchFamily="34" charset="0"/>
              </a:rPr>
              <a:t>Hace tiempo que sabemos que lo que define la relación entre las personas no es tan solo el medio que usan para hacerlo si no que sobretodo es la capacidad que tenemos para comunicarnos. </a:t>
            </a:r>
          </a:p>
          <a:p>
            <a:endParaRPr lang="es-HN" dirty="0"/>
          </a:p>
        </p:txBody>
      </p:sp>
      <p:pic>
        <p:nvPicPr>
          <p:cNvPr id="3074" name="Picture 2" descr="E:\his.jpg"/>
          <p:cNvPicPr>
            <a:picLocks noChangeAspect="1" noChangeArrowheads="1"/>
          </p:cNvPicPr>
          <p:nvPr/>
        </p:nvPicPr>
        <p:blipFill>
          <a:blip r:embed="rId2" cstate="print"/>
          <a:srcRect/>
          <a:stretch>
            <a:fillRect/>
          </a:stretch>
        </p:blipFill>
        <p:spPr bwMode="auto">
          <a:xfrm rot="364268">
            <a:off x="7005620" y="2804759"/>
            <a:ext cx="1785950" cy="153503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28596" y="285728"/>
            <a:ext cx="8429684" cy="1285884"/>
          </a:xfrm>
        </p:spPr>
        <p:txBody>
          <a:bodyPr>
            <a:normAutofit fontScale="90000"/>
          </a:bodyPr>
          <a:lstStyle/>
          <a:p>
            <a:r>
              <a:rPr lang="es-HN" dirty="0" smtClean="0"/>
              <a:t>Historia de la Educación Virtual</a:t>
            </a:r>
            <a:endParaRPr lang="es-HN" dirty="0"/>
          </a:p>
        </p:txBody>
      </p:sp>
      <p:sp>
        <p:nvSpPr>
          <p:cNvPr id="4" name="3 Subtítulo"/>
          <p:cNvSpPr>
            <a:spLocks noGrp="1"/>
          </p:cNvSpPr>
          <p:nvPr>
            <p:ph type="subTitle" idx="1"/>
          </p:nvPr>
        </p:nvSpPr>
        <p:spPr>
          <a:xfrm>
            <a:off x="642910" y="1714488"/>
            <a:ext cx="7858180" cy="4714908"/>
          </a:xfrm>
        </p:spPr>
        <p:txBody>
          <a:bodyPr>
            <a:normAutofit fontScale="92500" lnSpcReduction="20000"/>
          </a:bodyPr>
          <a:lstStyle/>
          <a:p>
            <a:pPr algn="just">
              <a:buFont typeface="Wingdings" pitchFamily="2" charset="2"/>
              <a:buChar char="Ø"/>
            </a:pPr>
            <a:r>
              <a:rPr lang="es-HN" b="1" dirty="0" smtClean="0">
                <a:cs typeface="Arial" pitchFamily="34" charset="0"/>
              </a:rPr>
              <a:t>Y para hacerlo no usamos sólo la presencia física, el cara a cara. Hemos pasado por las señales de humos, por la comunicación epistolar, telefónica, hasta las posibilidades actuales del correo electrónico. Sea como sea las personas nos relacionamos. Forma parte de nuestro ser social. Y si hay relación hay también acto educativo. Sea cual sea el medio de comunicación.</a:t>
            </a:r>
          </a:p>
          <a:p>
            <a:pPr algn="just">
              <a:buFont typeface="Wingdings" pitchFamily="2" charset="2"/>
              <a:buChar char="Ø"/>
            </a:pPr>
            <a:r>
              <a:rPr lang="es-HN" b="1" dirty="0" smtClean="0">
                <a:cs typeface="Arial" pitchFamily="34" charset="0"/>
              </a:rPr>
              <a:t>Hoy el medio de comunicación e información que está en auge es el que proporciona la red de redes: Internet. La red nació hace ya treinta años pero tan solo hace seis que incorporó color, imagines, sonido, y facilidad en el transporte de datos. </a:t>
            </a:r>
          </a:p>
          <a:p>
            <a:pPr algn="just"/>
            <a:endParaRPr lang="es-HN"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428596" y="500042"/>
            <a:ext cx="8229600" cy="1271582"/>
          </a:xfrm>
        </p:spPr>
        <p:txBody>
          <a:bodyPr>
            <a:normAutofit fontScale="90000"/>
          </a:bodyPr>
          <a:lstStyle/>
          <a:p>
            <a:r>
              <a:rPr lang="es-HN" dirty="0" smtClean="0"/>
              <a:t>Características de la Educación virtual</a:t>
            </a:r>
            <a:endParaRPr lang="es-HN" dirty="0"/>
          </a:p>
        </p:txBody>
      </p:sp>
      <p:sp>
        <p:nvSpPr>
          <p:cNvPr id="5" name="4 Subtítulo"/>
          <p:cNvSpPr>
            <a:spLocks noGrp="1"/>
          </p:cNvSpPr>
          <p:nvPr>
            <p:ph type="subTitle" idx="1"/>
          </p:nvPr>
        </p:nvSpPr>
        <p:spPr>
          <a:xfrm>
            <a:off x="642910" y="2071678"/>
            <a:ext cx="7929618" cy="4286280"/>
          </a:xfrm>
        </p:spPr>
        <p:txBody>
          <a:bodyPr>
            <a:normAutofit fontScale="92500" lnSpcReduction="10000"/>
          </a:bodyPr>
          <a:lstStyle/>
          <a:p>
            <a:pPr algn="just">
              <a:buFont typeface="Wingdings" pitchFamily="2" charset="2"/>
              <a:buChar char="Ø"/>
            </a:pPr>
            <a:r>
              <a:rPr lang="es-HN" b="1" dirty="0" smtClean="0"/>
              <a:t>Es oportuno para datos, textos, gráficos, sonidos, mediante la programación periódica de  </a:t>
            </a:r>
            <a:r>
              <a:rPr lang="es-HN" b="1" dirty="0" err="1" smtClean="0"/>
              <a:t>teleclases</a:t>
            </a:r>
            <a:r>
              <a:rPr lang="es-HN" b="1" dirty="0" smtClean="0"/>
              <a:t>.</a:t>
            </a:r>
          </a:p>
          <a:p>
            <a:pPr algn="just">
              <a:buFont typeface="Wingdings" pitchFamily="2" charset="2"/>
              <a:buChar char="Ø"/>
            </a:pPr>
            <a:r>
              <a:rPr lang="es-HN" b="1" dirty="0" smtClean="0"/>
              <a:t>Es económico: no tiene que desplazarse hasta el centro educativo.</a:t>
            </a:r>
          </a:p>
          <a:p>
            <a:pPr algn="just">
              <a:buFont typeface="Wingdings" pitchFamily="2" charset="2"/>
              <a:buChar char="Ø"/>
            </a:pPr>
            <a:r>
              <a:rPr lang="es-HN" b="1" dirty="0" smtClean="0"/>
              <a:t>Es compatible con la educación presencial, en cumplimiento del programa académico.</a:t>
            </a:r>
          </a:p>
          <a:p>
            <a:pPr algn="just">
              <a:buFont typeface="Wingdings" pitchFamily="2" charset="2"/>
              <a:buChar char="Ø"/>
            </a:pPr>
            <a:r>
              <a:rPr lang="es-HN" b="1" dirty="0" smtClean="0"/>
              <a:t>Es innovador, según la motivación interactiva de nuevos escenarios de aprendizaje.</a:t>
            </a:r>
          </a:p>
          <a:p>
            <a:pPr algn="just">
              <a:buFont typeface="Wingdings" pitchFamily="2" charset="2"/>
              <a:buChar char="Ø"/>
            </a:pPr>
            <a:r>
              <a:rPr lang="es-HN" b="1" dirty="0" smtClean="0"/>
              <a:t>Es actual: permite conocer las ultimas novedades atraves de  internet y sistemas de información.</a:t>
            </a:r>
          </a:p>
          <a:p>
            <a:pPr algn="just"/>
            <a:endParaRPr lang="es-HN"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ctrTitle"/>
          </p:nvPr>
        </p:nvSpPr>
        <p:spPr>
          <a:xfrm>
            <a:off x="428596" y="0"/>
            <a:ext cx="8229600" cy="2000240"/>
          </a:xfrm>
        </p:spPr>
        <p:txBody>
          <a:bodyPr>
            <a:normAutofit/>
          </a:bodyPr>
          <a:lstStyle/>
          <a:p>
            <a:r>
              <a:rPr lang="es-HN" sz="3600" dirty="0" smtClean="0"/>
              <a:t>María Enriqueta Reyes, describe las dimensiones de la educación virtual:</a:t>
            </a:r>
            <a:endParaRPr lang="es-HN" dirty="0"/>
          </a:p>
        </p:txBody>
      </p:sp>
      <p:sp>
        <p:nvSpPr>
          <p:cNvPr id="7" name="6 Subtítulo"/>
          <p:cNvSpPr>
            <a:spLocks noGrp="1"/>
          </p:cNvSpPr>
          <p:nvPr>
            <p:ph type="subTitle" idx="1"/>
          </p:nvPr>
        </p:nvSpPr>
        <p:spPr>
          <a:xfrm>
            <a:off x="571472" y="2285992"/>
            <a:ext cx="7786742" cy="3714776"/>
          </a:xfrm>
        </p:spPr>
        <p:txBody>
          <a:bodyPr>
            <a:normAutofit lnSpcReduction="10000"/>
          </a:bodyPr>
          <a:lstStyle/>
          <a:p>
            <a:pPr lvl="0" algn="l">
              <a:buFont typeface="Wingdings" pitchFamily="2" charset="2"/>
              <a:buChar char="Ø"/>
            </a:pPr>
            <a:r>
              <a:rPr lang="es-HN" b="1" dirty="0" smtClean="0"/>
              <a:t>Es instantáneo en el tiempo.</a:t>
            </a:r>
          </a:p>
          <a:p>
            <a:pPr lvl="0" algn="l">
              <a:buFont typeface="Wingdings" pitchFamily="2" charset="2"/>
              <a:buChar char="Ø"/>
            </a:pPr>
            <a:r>
              <a:rPr lang="es-HN" b="1" dirty="0" smtClean="0"/>
              <a:t>El aprendizaje es a distancia.</a:t>
            </a:r>
          </a:p>
          <a:p>
            <a:pPr lvl="0" algn="l">
              <a:buFont typeface="Wingdings" pitchFamily="2" charset="2"/>
              <a:buChar char="Ø"/>
            </a:pPr>
            <a:r>
              <a:rPr lang="es-HN" b="1" dirty="0" smtClean="0"/>
              <a:t>El aprendizaje es interactivo.</a:t>
            </a:r>
          </a:p>
          <a:p>
            <a:pPr lvl="0" algn="l">
              <a:buFont typeface="Wingdings" pitchFamily="2" charset="2"/>
              <a:buChar char="Ø"/>
            </a:pPr>
            <a:r>
              <a:rPr lang="es-HN" b="1" dirty="0" smtClean="0"/>
              <a:t>Es auto educativos.</a:t>
            </a:r>
          </a:p>
          <a:p>
            <a:pPr lvl="0" algn="l">
              <a:buFont typeface="Wingdings" pitchFamily="2" charset="2"/>
              <a:buChar char="Ø"/>
            </a:pPr>
            <a:r>
              <a:rPr lang="es-HN" b="1" dirty="0" smtClean="0"/>
              <a:t>El educando no requiere concurrir al centro de estudio.</a:t>
            </a:r>
          </a:p>
          <a:p>
            <a:pPr lvl="0" algn="l">
              <a:buFont typeface="Wingdings" pitchFamily="2" charset="2"/>
              <a:buChar char="Ø"/>
            </a:pPr>
            <a:r>
              <a:rPr lang="es-HN" b="1" dirty="0" smtClean="0"/>
              <a:t>El educando puede estar en su hogar en capacitación virtual electrónica.</a:t>
            </a:r>
          </a:p>
          <a:p>
            <a:pPr algn="l"/>
            <a:endParaRPr lang="es-HN" dirty="0"/>
          </a:p>
        </p:txBody>
      </p:sp>
      <p:pic>
        <p:nvPicPr>
          <p:cNvPr id="4098" name="Picture 2" descr="E:\edu.jpg"/>
          <p:cNvPicPr>
            <a:picLocks noChangeAspect="1" noChangeArrowheads="1"/>
          </p:cNvPicPr>
          <p:nvPr/>
        </p:nvPicPr>
        <p:blipFill>
          <a:blip r:embed="rId2" cstate="print"/>
          <a:srcRect/>
          <a:stretch>
            <a:fillRect/>
          </a:stretch>
        </p:blipFill>
        <p:spPr bwMode="auto">
          <a:xfrm>
            <a:off x="6786578" y="2214554"/>
            <a:ext cx="1857388" cy="1832732"/>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57158" y="357166"/>
            <a:ext cx="8229600" cy="1200144"/>
          </a:xfrm>
        </p:spPr>
        <p:txBody>
          <a:bodyPr>
            <a:normAutofit fontScale="90000"/>
          </a:bodyPr>
          <a:lstStyle/>
          <a:p>
            <a:r>
              <a:rPr lang="es-HN" dirty="0" smtClean="0"/>
              <a:t>Principios de educación virtual:</a:t>
            </a:r>
            <a:endParaRPr lang="es-HN" dirty="0"/>
          </a:p>
        </p:txBody>
      </p:sp>
      <p:sp>
        <p:nvSpPr>
          <p:cNvPr id="4" name="3 Subtítulo"/>
          <p:cNvSpPr>
            <a:spLocks noGrp="1"/>
          </p:cNvSpPr>
          <p:nvPr>
            <p:ph type="subTitle" idx="1"/>
          </p:nvPr>
        </p:nvSpPr>
        <p:spPr>
          <a:xfrm>
            <a:off x="642910" y="1928802"/>
            <a:ext cx="7572428" cy="4071966"/>
          </a:xfrm>
        </p:spPr>
        <p:txBody>
          <a:bodyPr>
            <a:normAutofit fontScale="92500" lnSpcReduction="10000"/>
          </a:bodyPr>
          <a:lstStyle/>
          <a:p>
            <a:pPr lvl="0">
              <a:buFont typeface="Arial" pitchFamily="34" charset="0"/>
              <a:buChar char="•"/>
            </a:pPr>
            <a:r>
              <a:rPr lang="es-HN" b="1" dirty="0" smtClean="0"/>
              <a:t>Interactivos.</a:t>
            </a:r>
          </a:p>
          <a:p>
            <a:pPr lvl="0">
              <a:buFont typeface="Arial" pitchFamily="34" charset="0"/>
              <a:buChar char="•"/>
            </a:pPr>
            <a:r>
              <a:rPr lang="es-HN" b="1" dirty="0" smtClean="0"/>
              <a:t>Multimedia.</a:t>
            </a:r>
          </a:p>
          <a:p>
            <a:pPr lvl="0">
              <a:buFont typeface="Arial" pitchFamily="34" charset="0"/>
              <a:buChar char="•"/>
            </a:pPr>
            <a:r>
              <a:rPr lang="es-HN" b="1" dirty="0" smtClean="0"/>
              <a:t>Abierta.</a:t>
            </a:r>
          </a:p>
          <a:p>
            <a:pPr lvl="0">
              <a:buFont typeface="Arial" pitchFamily="34" charset="0"/>
              <a:buChar char="•"/>
            </a:pPr>
            <a:r>
              <a:rPr lang="es-HN" b="1" dirty="0" smtClean="0"/>
              <a:t>Sincrónicos y asincrónicos.</a:t>
            </a:r>
          </a:p>
          <a:p>
            <a:pPr lvl="0">
              <a:buFont typeface="Arial" pitchFamily="34" charset="0"/>
              <a:buChar char="•"/>
            </a:pPr>
            <a:r>
              <a:rPr lang="es-HN" b="1" dirty="0" smtClean="0"/>
              <a:t>Accesibles.</a:t>
            </a:r>
          </a:p>
          <a:p>
            <a:pPr lvl="0">
              <a:buFont typeface="Arial" pitchFamily="34" charset="0"/>
              <a:buChar char="•"/>
            </a:pPr>
            <a:r>
              <a:rPr lang="es-HN" b="1" dirty="0" smtClean="0"/>
              <a:t>Con recursos ON-LINE.</a:t>
            </a:r>
          </a:p>
          <a:p>
            <a:pPr lvl="0">
              <a:buFont typeface="Arial" pitchFamily="34" charset="0"/>
              <a:buChar char="•"/>
            </a:pPr>
            <a:r>
              <a:rPr lang="es-HN" b="1" dirty="0" smtClean="0"/>
              <a:t>Distribuidos.</a:t>
            </a:r>
          </a:p>
          <a:p>
            <a:pPr lvl="0">
              <a:buFont typeface="Arial" pitchFamily="34" charset="0"/>
              <a:buChar char="•"/>
            </a:pPr>
            <a:r>
              <a:rPr lang="es-HN" b="1" dirty="0" smtClean="0"/>
              <a:t>Con un alto seguimiento.</a:t>
            </a:r>
          </a:p>
          <a:p>
            <a:pPr lvl="0">
              <a:buFont typeface="Arial" pitchFamily="34" charset="0"/>
              <a:buChar char="•"/>
            </a:pPr>
            <a:r>
              <a:rPr lang="es-HN" b="1" dirty="0" smtClean="0"/>
              <a:t>Comunicación horizontal.</a:t>
            </a:r>
          </a:p>
          <a:p>
            <a:pPr algn="l"/>
            <a:endParaRPr lang="es-HN" dirty="0"/>
          </a:p>
        </p:txBody>
      </p:sp>
      <p:pic>
        <p:nvPicPr>
          <p:cNvPr id="5122" name="Picture 2" descr="E:\va.jpg"/>
          <p:cNvPicPr>
            <a:picLocks noChangeAspect="1" noChangeArrowheads="1"/>
          </p:cNvPicPr>
          <p:nvPr/>
        </p:nvPicPr>
        <p:blipFill>
          <a:blip r:embed="rId2" cstate="print"/>
          <a:srcRect/>
          <a:stretch>
            <a:fillRect/>
          </a:stretch>
        </p:blipFill>
        <p:spPr bwMode="auto">
          <a:xfrm>
            <a:off x="6143636" y="1428736"/>
            <a:ext cx="2457450" cy="1857375"/>
          </a:xfrm>
          <a:prstGeom prst="rect">
            <a:avLst/>
          </a:prstGeom>
          <a:ln>
            <a:noFill/>
          </a:ln>
          <a:effectLst>
            <a:softEdge rad="112500"/>
          </a:effectLst>
        </p:spPr>
      </p:pic>
      <p:pic>
        <p:nvPicPr>
          <p:cNvPr id="5123" name="Picture 3" descr="E:\her.jpg"/>
          <p:cNvPicPr>
            <a:picLocks noChangeAspect="1" noChangeArrowheads="1"/>
          </p:cNvPicPr>
          <p:nvPr/>
        </p:nvPicPr>
        <p:blipFill>
          <a:blip r:embed="rId3" cstate="print"/>
          <a:srcRect/>
          <a:stretch>
            <a:fillRect/>
          </a:stretch>
        </p:blipFill>
        <p:spPr bwMode="auto">
          <a:xfrm>
            <a:off x="357158" y="4929198"/>
            <a:ext cx="1905000" cy="1524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357158" y="642918"/>
            <a:ext cx="8229600" cy="1214446"/>
          </a:xfrm>
        </p:spPr>
        <p:txBody>
          <a:bodyPr>
            <a:normAutofit fontScale="90000"/>
          </a:bodyPr>
          <a:lstStyle/>
          <a:p>
            <a:r>
              <a:rPr lang="es-ES" dirty="0" smtClean="0"/>
              <a:t>Metodología de </a:t>
            </a:r>
            <a:r>
              <a:rPr lang="es-ES" dirty="0" smtClean="0"/>
              <a:t>educación </a:t>
            </a:r>
            <a:r>
              <a:rPr lang="es-ES" dirty="0" smtClean="0"/>
              <a:t>virtual </a:t>
            </a:r>
            <a:endParaRPr lang="es-HN" dirty="0"/>
          </a:p>
        </p:txBody>
      </p:sp>
      <p:sp>
        <p:nvSpPr>
          <p:cNvPr id="5" name="4 Subtítulo"/>
          <p:cNvSpPr>
            <a:spLocks noGrp="1"/>
          </p:cNvSpPr>
          <p:nvPr>
            <p:ph type="subTitle" idx="1"/>
          </p:nvPr>
        </p:nvSpPr>
        <p:spPr>
          <a:xfrm>
            <a:off x="857224" y="2357430"/>
            <a:ext cx="7286676" cy="3286148"/>
          </a:xfrm>
        </p:spPr>
        <p:txBody>
          <a:bodyPr/>
          <a:lstStyle/>
          <a:p>
            <a:r>
              <a:rPr lang="es-ES" b="1" dirty="0" smtClean="0"/>
              <a:t>Responde al como enseñar y aprender y en cada modelo se destaca la metodología del proceso. En el cual se determinan tres métodos fundamentales: Método sincrónico, asincrónico, y aula virtual-presencial.</a:t>
            </a:r>
          </a:p>
          <a:p>
            <a:endParaRPr lang="es-HN" dirty="0"/>
          </a:p>
        </p:txBody>
      </p:sp>
      <p:pic>
        <p:nvPicPr>
          <p:cNvPr id="6146" name="Picture 2" descr="E:\colors2.gif"/>
          <p:cNvPicPr>
            <a:picLocks noChangeAspect="1" noChangeArrowheads="1"/>
          </p:cNvPicPr>
          <p:nvPr/>
        </p:nvPicPr>
        <p:blipFill>
          <a:blip r:embed="rId2" cstate="print"/>
          <a:srcRect/>
          <a:stretch>
            <a:fillRect/>
          </a:stretch>
        </p:blipFill>
        <p:spPr bwMode="auto">
          <a:xfrm>
            <a:off x="6215074" y="4572008"/>
            <a:ext cx="2714644" cy="186712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rot="20878122">
            <a:off x="549575" y="2475666"/>
            <a:ext cx="8129149" cy="1332000"/>
          </a:xfrm>
          <a:prstGeom prst="rect">
            <a:avLst/>
          </a:prstGeom>
          <a:noFill/>
          <a:effectLst>
            <a:glow rad="101600">
              <a:schemeClr val="accent3">
                <a:satMod val="175000"/>
                <a:alpha val="40000"/>
              </a:schemeClr>
            </a:glow>
          </a:effectLst>
        </p:spPr>
        <p:txBody>
          <a:bodyPr wrap="square" lIns="91440" tIns="45720" rIns="91440" bIns="45720">
            <a:spAutoFit/>
          </a:bodyPr>
          <a:lstStyle/>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EDUCACION VIRTUAL</a:t>
            </a:r>
            <a:endParaRPr lang="es-E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428596" y="428604"/>
            <a:ext cx="8229600" cy="1828800"/>
          </a:xfrm>
        </p:spPr>
        <p:txBody>
          <a:bodyPr>
            <a:normAutofit fontScale="90000"/>
          </a:bodyPr>
          <a:lstStyle/>
          <a:p>
            <a:r>
              <a:rPr lang="es-ES" dirty="0" smtClean="0"/>
              <a:t>Elementos esenciales que componen el aula virtual</a:t>
            </a:r>
            <a:endParaRPr lang="es-HN" dirty="0"/>
          </a:p>
        </p:txBody>
      </p:sp>
      <p:sp>
        <p:nvSpPr>
          <p:cNvPr id="5" name="4 Subtítulo"/>
          <p:cNvSpPr>
            <a:spLocks noGrp="1"/>
          </p:cNvSpPr>
          <p:nvPr>
            <p:ph type="subTitle" idx="1"/>
          </p:nvPr>
        </p:nvSpPr>
        <p:spPr>
          <a:xfrm>
            <a:off x="714348" y="2500306"/>
            <a:ext cx="7786742" cy="1785950"/>
          </a:xfrm>
        </p:spPr>
        <p:txBody>
          <a:bodyPr/>
          <a:lstStyle/>
          <a:p>
            <a:r>
              <a:rPr lang="es-ES" b="1" dirty="0" smtClean="0"/>
              <a:t>Los elementos que componen una aula virtual surgen de una adaptación del aula tradicional a la que se le agregan adelantos tecnológicos. </a:t>
            </a:r>
          </a:p>
          <a:p>
            <a:endParaRPr lang="es-HN" dirty="0"/>
          </a:p>
        </p:txBody>
      </p:sp>
      <p:pic>
        <p:nvPicPr>
          <p:cNvPr id="7170" name="Picture 2" descr="E:\sincro.jpg"/>
          <p:cNvPicPr>
            <a:picLocks noChangeAspect="1" noChangeArrowheads="1"/>
          </p:cNvPicPr>
          <p:nvPr/>
        </p:nvPicPr>
        <p:blipFill>
          <a:blip r:embed="rId2" cstate="print"/>
          <a:srcRect/>
          <a:stretch>
            <a:fillRect/>
          </a:stretch>
        </p:blipFill>
        <p:spPr bwMode="auto">
          <a:xfrm>
            <a:off x="3214678" y="4214818"/>
            <a:ext cx="3071834" cy="2357454"/>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357158" y="428604"/>
            <a:ext cx="8229600" cy="1285884"/>
          </a:xfrm>
        </p:spPr>
        <p:txBody>
          <a:bodyPr>
            <a:normAutofit fontScale="90000"/>
          </a:bodyPr>
          <a:lstStyle/>
          <a:p>
            <a:r>
              <a:rPr lang="es-ES" dirty="0" smtClean="0"/>
              <a:t>Elementos que contiene el aula virtual </a:t>
            </a:r>
            <a:endParaRPr lang="es-HN" dirty="0"/>
          </a:p>
        </p:txBody>
      </p:sp>
      <p:sp>
        <p:nvSpPr>
          <p:cNvPr id="5" name="4 Subtítulo"/>
          <p:cNvSpPr>
            <a:spLocks noGrp="1"/>
          </p:cNvSpPr>
          <p:nvPr>
            <p:ph type="subTitle" idx="1"/>
          </p:nvPr>
        </p:nvSpPr>
        <p:spPr>
          <a:xfrm>
            <a:off x="1142976" y="2500306"/>
            <a:ext cx="6629424" cy="2583992"/>
          </a:xfrm>
        </p:spPr>
        <p:txBody>
          <a:bodyPr/>
          <a:lstStyle/>
          <a:p>
            <a:pPr algn="l">
              <a:buFont typeface="Wingdings" pitchFamily="2" charset="2"/>
              <a:buChar char="§"/>
            </a:pPr>
            <a:r>
              <a:rPr lang="es-ES" dirty="0" smtClean="0"/>
              <a:t>Distribución de la información </a:t>
            </a:r>
          </a:p>
          <a:p>
            <a:pPr algn="l">
              <a:buFont typeface="Wingdings" pitchFamily="2" charset="2"/>
              <a:buChar char="§"/>
            </a:pPr>
            <a:r>
              <a:rPr lang="es-ES" dirty="0" smtClean="0"/>
              <a:t>Intercambio de ideas y experiencias</a:t>
            </a:r>
          </a:p>
          <a:p>
            <a:pPr algn="l">
              <a:buFont typeface="Wingdings" pitchFamily="2" charset="2"/>
              <a:buChar char="§"/>
            </a:pPr>
            <a:r>
              <a:rPr lang="es-ES" dirty="0" smtClean="0"/>
              <a:t>Aplicación y experimentación de lo aprendido.   </a:t>
            </a:r>
          </a:p>
          <a:p>
            <a:pPr algn="l"/>
            <a:endParaRPr lang="es-HN" dirty="0"/>
          </a:p>
        </p:txBody>
      </p:sp>
      <p:pic>
        <p:nvPicPr>
          <p:cNvPr id="8194" name="Picture 2" descr="E:\alum.jpg"/>
          <p:cNvPicPr>
            <a:picLocks noChangeAspect="1" noChangeArrowheads="1"/>
          </p:cNvPicPr>
          <p:nvPr/>
        </p:nvPicPr>
        <p:blipFill>
          <a:blip r:embed="rId2" cstate="print"/>
          <a:srcRect/>
          <a:stretch>
            <a:fillRect/>
          </a:stretch>
        </p:blipFill>
        <p:spPr bwMode="auto">
          <a:xfrm>
            <a:off x="6000760" y="4214818"/>
            <a:ext cx="2357454" cy="23052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428596" y="285728"/>
            <a:ext cx="8229600" cy="1571636"/>
          </a:xfrm>
        </p:spPr>
        <p:txBody>
          <a:bodyPr/>
          <a:lstStyle/>
          <a:p>
            <a:r>
              <a:rPr lang="es-ES" dirty="0" smtClean="0"/>
              <a:t>Elementos para el uso del profesor</a:t>
            </a:r>
            <a:endParaRPr lang="es-HN" dirty="0"/>
          </a:p>
        </p:txBody>
      </p:sp>
      <p:sp>
        <p:nvSpPr>
          <p:cNvPr id="5" name="4 Subtítulo"/>
          <p:cNvSpPr>
            <a:spLocks noGrp="1"/>
          </p:cNvSpPr>
          <p:nvPr>
            <p:ph type="subTitle" idx="1"/>
          </p:nvPr>
        </p:nvSpPr>
        <p:spPr>
          <a:xfrm>
            <a:off x="1142976" y="2357430"/>
            <a:ext cx="6772300" cy="2583992"/>
          </a:xfrm>
        </p:spPr>
        <p:txBody>
          <a:bodyPr/>
          <a:lstStyle/>
          <a:p>
            <a:pPr algn="l">
              <a:buFont typeface="Arial" pitchFamily="34" charset="0"/>
              <a:buChar char="•"/>
            </a:pPr>
            <a:r>
              <a:rPr lang="es-ES" b="1" dirty="0" smtClean="0"/>
              <a:t>Facilidad de acceso al aula virtual o pagina Web.</a:t>
            </a:r>
          </a:p>
          <a:p>
            <a:pPr algn="l">
              <a:buFont typeface="Arial" pitchFamily="34" charset="0"/>
              <a:buChar char="•"/>
            </a:pPr>
            <a:r>
              <a:rPr lang="es-ES" b="1" dirty="0" smtClean="0"/>
              <a:t>Actualización constante del monitoreo.</a:t>
            </a:r>
          </a:p>
          <a:p>
            <a:pPr algn="l">
              <a:buFont typeface="Arial" pitchFamily="34" charset="0"/>
              <a:buChar char="•"/>
            </a:pPr>
            <a:r>
              <a:rPr lang="es-ES" b="1" dirty="0" smtClean="0"/>
              <a:t>Archivo y links de materiales disponibles. </a:t>
            </a:r>
          </a:p>
          <a:p>
            <a:endParaRPr lang="es-HN" dirty="0"/>
          </a:p>
        </p:txBody>
      </p:sp>
      <p:pic>
        <p:nvPicPr>
          <p:cNvPr id="9218" name="Picture 2" descr="E:\her.jpg"/>
          <p:cNvPicPr>
            <a:picLocks noChangeAspect="1" noChangeArrowheads="1"/>
          </p:cNvPicPr>
          <p:nvPr/>
        </p:nvPicPr>
        <p:blipFill>
          <a:blip r:embed="rId2" cstate="print"/>
          <a:srcRect/>
          <a:stretch>
            <a:fillRect/>
          </a:stretch>
        </p:blipFill>
        <p:spPr bwMode="auto">
          <a:xfrm>
            <a:off x="5214942" y="4429132"/>
            <a:ext cx="2476504" cy="198120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571472" y="214290"/>
            <a:ext cx="8229600" cy="1357322"/>
          </a:xfrm>
        </p:spPr>
        <p:txBody>
          <a:bodyPr>
            <a:normAutofit fontScale="90000"/>
          </a:bodyPr>
          <a:lstStyle/>
          <a:p>
            <a:r>
              <a:rPr lang="es-HN" dirty="0" smtClean="0"/>
              <a:t>características de un Educador virtual </a:t>
            </a:r>
            <a:endParaRPr lang="es-HN" dirty="0"/>
          </a:p>
        </p:txBody>
      </p:sp>
      <p:sp>
        <p:nvSpPr>
          <p:cNvPr id="5" name="4 Subtítulo"/>
          <p:cNvSpPr>
            <a:spLocks noGrp="1"/>
          </p:cNvSpPr>
          <p:nvPr>
            <p:ph type="subTitle" idx="1"/>
          </p:nvPr>
        </p:nvSpPr>
        <p:spPr>
          <a:xfrm>
            <a:off x="428596" y="1928802"/>
            <a:ext cx="6786610" cy="3929090"/>
          </a:xfrm>
        </p:spPr>
        <p:txBody>
          <a:bodyPr>
            <a:normAutofit fontScale="92500" lnSpcReduction="10000"/>
          </a:bodyPr>
          <a:lstStyle/>
          <a:p>
            <a:pPr lvl="0" algn="l">
              <a:buFont typeface="Wingdings" pitchFamily="2" charset="2"/>
              <a:buChar char="Ø"/>
            </a:pPr>
            <a:r>
              <a:rPr lang="es-HN" b="1" dirty="0" smtClean="0"/>
              <a:t>Es una persona interesada en las posibilidades de las nuevas tecnologías.</a:t>
            </a:r>
          </a:p>
          <a:p>
            <a:pPr algn="l">
              <a:buFont typeface="Wingdings" pitchFamily="2" charset="2"/>
              <a:buChar char="Ø"/>
            </a:pPr>
            <a:r>
              <a:rPr lang="es-HN" b="1" dirty="0" smtClean="0"/>
              <a:t>Tiene voluntad de aprendizaje, reciclaje y superación continua, y con ganas de enseñar.</a:t>
            </a:r>
          </a:p>
          <a:p>
            <a:pPr algn="l">
              <a:buFont typeface="Wingdings" pitchFamily="2" charset="2"/>
              <a:buChar char="Ø"/>
            </a:pPr>
            <a:r>
              <a:rPr lang="es-HN" b="1" dirty="0" smtClean="0"/>
              <a:t>Plantea nuevas formas de enseñar en la interacción del conocimiento</a:t>
            </a:r>
          </a:p>
          <a:p>
            <a:pPr algn="l">
              <a:buFont typeface="Wingdings" pitchFamily="2" charset="2"/>
              <a:buChar char="Ø"/>
            </a:pPr>
            <a:r>
              <a:rPr lang="es-HN" b="1" dirty="0" smtClean="0"/>
              <a:t>Ofrece mayor tiempo para reflexionar y las clases virtuales sean concretas y eficaces.</a:t>
            </a:r>
          </a:p>
          <a:p>
            <a:pPr lvl="0" algn="l"/>
            <a:endParaRPr lang="es-HN" dirty="0" smtClean="0"/>
          </a:p>
          <a:p>
            <a:pPr algn="l">
              <a:buFont typeface="Wingdings" pitchFamily="2" charset="2"/>
              <a:buChar char="Ø"/>
            </a:pPr>
            <a:endParaRPr lang="es-HN" dirty="0"/>
          </a:p>
        </p:txBody>
      </p:sp>
      <p:pic>
        <p:nvPicPr>
          <p:cNvPr id="10242" name="Picture 2" descr="E:\educa.jpg"/>
          <p:cNvPicPr>
            <a:picLocks noChangeAspect="1" noChangeArrowheads="1"/>
          </p:cNvPicPr>
          <p:nvPr/>
        </p:nvPicPr>
        <p:blipFill>
          <a:blip r:embed="rId2" cstate="print"/>
          <a:srcRect/>
          <a:stretch>
            <a:fillRect/>
          </a:stretch>
        </p:blipFill>
        <p:spPr bwMode="auto">
          <a:xfrm>
            <a:off x="5786446" y="5143512"/>
            <a:ext cx="2254396" cy="150019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243" name="Picture 3" descr="E:\inter.jpg"/>
          <p:cNvPicPr>
            <a:picLocks noChangeAspect="1" noChangeArrowheads="1"/>
          </p:cNvPicPr>
          <p:nvPr/>
        </p:nvPicPr>
        <p:blipFill>
          <a:blip r:embed="rId3" cstate="print"/>
          <a:srcRect/>
          <a:stretch>
            <a:fillRect/>
          </a:stretch>
        </p:blipFill>
        <p:spPr bwMode="auto">
          <a:xfrm>
            <a:off x="7143768" y="1785926"/>
            <a:ext cx="1838330" cy="187160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571472" y="571480"/>
            <a:ext cx="7215238" cy="5786478"/>
          </a:xfrm>
        </p:spPr>
        <p:txBody>
          <a:bodyPr>
            <a:normAutofit lnSpcReduction="10000"/>
          </a:bodyPr>
          <a:lstStyle/>
          <a:p>
            <a:pPr lvl="0">
              <a:buFont typeface="Wingdings" pitchFamily="2" charset="2"/>
              <a:buChar char="Ø"/>
            </a:pPr>
            <a:r>
              <a:rPr lang="es-HN" b="1" dirty="0" smtClean="0"/>
              <a:t>No enfatiza el papel de emisor, sino de tutor en el proceso de enseñanza.</a:t>
            </a:r>
          </a:p>
          <a:p>
            <a:pPr lvl="0">
              <a:buFont typeface="Wingdings" pitchFamily="2" charset="2"/>
              <a:buChar char="Ø"/>
            </a:pPr>
            <a:r>
              <a:rPr lang="es-HN" b="1" dirty="0" smtClean="0"/>
              <a:t>Se dedica a orientar y enseñar de modo personalizada.</a:t>
            </a:r>
          </a:p>
          <a:p>
            <a:pPr lvl="0">
              <a:buFont typeface="Wingdings" pitchFamily="2" charset="2"/>
              <a:buChar char="Ø"/>
            </a:pPr>
            <a:r>
              <a:rPr lang="es-HN" b="1" dirty="0" smtClean="0"/>
              <a:t>Se ajusta al ritmo de aprendizaje de cada estudiante.</a:t>
            </a:r>
          </a:p>
          <a:p>
            <a:pPr lvl="0">
              <a:buFont typeface="Wingdings" pitchFamily="2" charset="2"/>
              <a:buChar char="Ø"/>
            </a:pPr>
            <a:r>
              <a:rPr lang="es-HN" b="1" dirty="0" smtClean="0"/>
              <a:t>Se actualiza y cambia constantemente el contenido y los materiales.</a:t>
            </a:r>
          </a:p>
          <a:p>
            <a:pPr lvl="0">
              <a:buFont typeface="Wingdings" pitchFamily="2" charset="2"/>
              <a:buChar char="Ø"/>
            </a:pPr>
            <a:r>
              <a:rPr lang="es-HN" b="1" dirty="0" smtClean="0"/>
              <a:t>Transforma de libros, apuntes, revistas a un formato de red digital.</a:t>
            </a:r>
          </a:p>
          <a:p>
            <a:pPr lvl="0">
              <a:buFont typeface="Wingdings" pitchFamily="2" charset="2"/>
              <a:buChar char="Ø"/>
            </a:pPr>
            <a:r>
              <a:rPr lang="es-HN" b="1" dirty="0" smtClean="0"/>
              <a:t>Aprovecha lo máximo las posibilidades de la red (foros, E-mails, Bibliotecas virtuales, videoconferencias etc.).</a:t>
            </a:r>
          </a:p>
          <a:p>
            <a:pPr algn="l"/>
            <a:endParaRPr lang="es-HN" dirty="0"/>
          </a:p>
        </p:txBody>
      </p:sp>
      <p:pic>
        <p:nvPicPr>
          <p:cNvPr id="11266" name="Picture 2" descr="E:\vir.jpg"/>
          <p:cNvPicPr>
            <a:picLocks noChangeAspect="1" noChangeArrowheads="1"/>
          </p:cNvPicPr>
          <p:nvPr/>
        </p:nvPicPr>
        <p:blipFill>
          <a:blip r:embed="rId2" cstate="print"/>
          <a:srcRect/>
          <a:stretch>
            <a:fillRect/>
          </a:stretch>
        </p:blipFill>
        <p:spPr bwMode="auto">
          <a:xfrm>
            <a:off x="7429520" y="571480"/>
            <a:ext cx="1500197" cy="1428760"/>
          </a:xfrm>
          <a:prstGeom prst="rect">
            <a:avLst/>
          </a:prstGeom>
          <a:ln>
            <a:noFill/>
          </a:ln>
          <a:effectLst>
            <a:softEdge rad="112500"/>
          </a:effectLst>
        </p:spPr>
      </p:pic>
      <p:pic>
        <p:nvPicPr>
          <p:cNvPr id="8" name="Picture 2" descr="E:\vir.jpg"/>
          <p:cNvPicPr>
            <a:picLocks noChangeAspect="1" noChangeArrowheads="1"/>
          </p:cNvPicPr>
          <p:nvPr/>
        </p:nvPicPr>
        <p:blipFill>
          <a:blip r:embed="rId2" cstate="print"/>
          <a:srcRect/>
          <a:stretch>
            <a:fillRect/>
          </a:stretch>
        </p:blipFill>
        <p:spPr bwMode="auto">
          <a:xfrm>
            <a:off x="1" y="5572140"/>
            <a:ext cx="1350152" cy="128586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357158" y="285728"/>
            <a:ext cx="8229600" cy="1500198"/>
          </a:xfrm>
        </p:spPr>
        <p:txBody>
          <a:bodyPr>
            <a:normAutofit/>
          </a:bodyPr>
          <a:lstStyle/>
          <a:p>
            <a:r>
              <a:rPr lang="es-HN" dirty="0" smtClean="0"/>
              <a:t>El futuro de la educación virtual</a:t>
            </a:r>
            <a:endParaRPr lang="es-HN" dirty="0"/>
          </a:p>
        </p:txBody>
      </p:sp>
      <p:sp>
        <p:nvSpPr>
          <p:cNvPr id="5" name="4 Subtítulo"/>
          <p:cNvSpPr>
            <a:spLocks noGrp="1"/>
          </p:cNvSpPr>
          <p:nvPr>
            <p:ph type="subTitle" idx="1"/>
          </p:nvPr>
        </p:nvSpPr>
        <p:spPr>
          <a:xfrm>
            <a:off x="1285852" y="2571744"/>
            <a:ext cx="6357982" cy="2786082"/>
          </a:xfrm>
        </p:spPr>
        <p:txBody>
          <a:bodyPr>
            <a:normAutofit fontScale="77500" lnSpcReduction="20000"/>
          </a:bodyPr>
          <a:lstStyle/>
          <a:p>
            <a:r>
              <a:rPr lang="es-HN" b="1" dirty="0" smtClean="0"/>
              <a:t>Los avances tecnológicos en equipos y programas para la comunicación en red ofrecerán nuevas herramientas para la educación virtual.</a:t>
            </a:r>
          </a:p>
          <a:p>
            <a:r>
              <a:rPr lang="es-HN" b="1" dirty="0" smtClean="0"/>
              <a:t> Los exploradores de Internet tendrán opciones más sofisticadas para controlar diversos medios audiovisuales, y los proveedores de conexión a la Red ofrecerán servicios cada vez más complejos y potentes.</a:t>
            </a:r>
            <a:endParaRPr lang="es-HN" b="1" dirty="0"/>
          </a:p>
        </p:txBody>
      </p:sp>
      <p:pic>
        <p:nvPicPr>
          <p:cNvPr id="12290" name="Picture 2" descr="E:\avances tec.jpg"/>
          <p:cNvPicPr>
            <a:picLocks noChangeAspect="1" noChangeArrowheads="1"/>
          </p:cNvPicPr>
          <p:nvPr/>
        </p:nvPicPr>
        <p:blipFill>
          <a:blip r:embed="rId2" cstate="print"/>
          <a:srcRect/>
          <a:stretch>
            <a:fillRect/>
          </a:stretch>
        </p:blipFill>
        <p:spPr bwMode="auto">
          <a:xfrm>
            <a:off x="142844" y="4857760"/>
            <a:ext cx="2581275" cy="1771650"/>
          </a:xfrm>
          <a:prstGeom prst="rect">
            <a:avLst/>
          </a:prstGeom>
          <a:ln>
            <a:noFill/>
          </a:ln>
          <a:effectLst>
            <a:softEdge rad="112500"/>
          </a:effectLst>
        </p:spPr>
      </p:pic>
      <p:pic>
        <p:nvPicPr>
          <p:cNvPr id="12291" name="Picture 3" descr="E:\futuro.jpg"/>
          <p:cNvPicPr>
            <a:picLocks noChangeAspect="1" noChangeArrowheads="1"/>
          </p:cNvPicPr>
          <p:nvPr/>
        </p:nvPicPr>
        <p:blipFill>
          <a:blip r:embed="rId3" cstate="print"/>
          <a:srcRect/>
          <a:stretch>
            <a:fillRect/>
          </a:stretch>
        </p:blipFill>
        <p:spPr bwMode="auto">
          <a:xfrm>
            <a:off x="7181850" y="1857364"/>
            <a:ext cx="1962150" cy="174307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357158" y="928670"/>
            <a:ext cx="8229600" cy="857256"/>
          </a:xfrm>
        </p:spPr>
        <p:txBody>
          <a:bodyPr/>
          <a:lstStyle/>
          <a:p>
            <a:r>
              <a:rPr lang="es-HN" u="sng" dirty="0" smtClean="0"/>
              <a:t>Conclusión</a:t>
            </a:r>
            <a:endParaRPr lang="es-HN" u="sng" dirty="0"/>
          </a:p>
        </p:txBody>
      </p:sp>
      <p:sp>
        <p:nvSpPr>
          <p:cNvPr id="5" name="4 Subtítulo"/>
          <p:cNvSpPr>
            <a:spLocks noGrp="1"/>
          </p:cNvSpPr>
          <p:nvPr>
            <p:ph type="subTitle" idx="1"/>
          </p:nvPr>
        </p:nvSpPr>
        <p:spPr>
          <a:xfrm>
            <a:off x="714348" y="2357430"/>
            <a:ext cx="7572428" cy="3214710"/>
          </a:xfrm>
        </p:spPr>
        <p:txBody>
          <a:bodyPr>
            <a:normAutofit fontScale="85000" lnSpcReduction="20000"/>
          </a:bodyPr>
          <a:lstStyle/>
          <a:p>
            <a:pPr algn="l"/>
            <a:r>
              <a:rPr lang="es-HN" b="1" dirty="0" smtClean="0"/>
              <a:t>Podemos considerar que el nuevo modelo educativo virtual está plenamente implantado, soportado tanto desde su perspectiva tecnológica como didáctica, y su uso se irá incrementando en los próximos años. Concretamente, en el caso de la enseñanza superior en nuestro país, prácticamente todas las Universidades públicas y privadas o bien imparten cursos virtuales en la actualidad o bien han iniciado o realizado ya distintos proyectos en el área de la tele formación.</a:t>
            </a:r>
          </a:p>
          <a:p>
            <a:endParaRPr lang="es-HN"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14348" y="1857364"/>
            <a:ext cx="7369326" cy="1754326"/>
          </a:xfrm>
          <a:prstGeom prst="rect">
            <a:avLst/>
          </a:prstGeom>
          <a:noFill/>
        </p:spPr>
        <p:txBody>
          <a:bodyPr wrap="none" lIns="91440" tIns="45720" rIns="91440" bIns="45720">
            <a:spAutoFit/>
          </a:bodyPr>
          <a:lstStyle/>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“GRACIAS</a:t>
            </a:r>
          </a:p>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POR SU ATENCION”</a:t>
            </a:r>
            <a:endParaRPr lang="es-E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13314" name="Picture 2" descr="E:\ben.jpg"/>
          <p:cNvPicPr>
            <a:picLocks noChangeAspect="1" noChangeArrowheads="1"/>
          </p:cNvPicPr>
          <p:nvPr/>
        </p:nvPicPr>
        <p:blipFill>
          <a:blip r:embed="rId2" cstate="print"/>
          <a:srcRect/>
          <a:stretch>
            <a:fillRect/>
          </a:stretch>
        </p:blipFill>
        <p:spPr bwMode="auto">
          <a:xfrm>
            <a:off x="5857884" y="3786190"/>
            <a:ext cx="2428892" cy="262320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4400" dirty="0" smtClean="0"/>
              <a:t>CONCEPTO DE EDUCACION VIRTUAL</a:t>
            </a:r>
            <a:endParaRPr lang="es-HN" dirty="0"/>
          </a:p>
        </p:txBody>
      </p:sp>
      <p:pic>
        <p:nvPicPr>
          <p:cNvPr id="4" name="3 Imagen" descr="virtual2.jpg"/>
          <p:cNvPicPr>
            <a:picLocks noChangeAspect="1"/>
          </p:cNvPicPr>
          <p:nvPr/>
        </p:nvPicPr>
        <p:blipFill>
          <a:blip r:embed="rId2" cstate="print"/>
          <a:stretch>
            <a:fillRect/>
          </a:stretch>
        </p:blipFill>
        <p:spPr>
          <a:xfrm>
            <a:off x="1571604" y="2143116"/>
            <a:ext cx="6281677" cy="402484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Subtítulo"/>
          <p:cNvSpPr>
            <a:spLocks noGrp="1"/>
          </p:cNvSpPr>
          <p:nvPr>
            <p:ph type="subTitle" idx="1"/>
          </p:nvPr>
        </p:nvSpPr>
        <p:spPr>
          <a:xfrm>
            <a:off x="857224" y="1285860"/>
            <a:ext cx="7215238" cy="4500594"/>
          </a:xfrm>
        </p:spPr>
        <p:txBody>
          <a:bodyPr/>
          <a:lstStyle/>
          <a:p>
            <a:r>
              <a:rPr lang="es-HN" b="1" dirty="0" smtClean="0">
                <a:cs typeface="Tahoma" pitchFamily="34" charset="0"/>
              </a:rPr>
              <a:t>La Educación Virtual enmarca la utilización de las nuevas tecnologías, hacia el desarrollo de metodologías alternativas para el aprendizaje de alumnos de poblaciones especiales que están limitadas por su ubicación geográfica, la calidad de docencia y el tiempo disponible</a:t>
            </a:r>
            <a:r>
              <a:rPr lang="es-ES" b="1" dirty="0" smtClean="0">
                <a:cs typeface="Tahoma" pitchFamily="34" charset="0"/>
              </a:rPr>
              <a:t/>
            </a:r>
            <a:br>
              <a:rPr lang="es-ES" b="1" dirty="0" smtClean="0">
                <a:cs typeface="Tahoma" pitchFamily="34" charset="0"/>
              </a:rPr>
            </a:br>
            <a:r>
              <a:rPr lang="es-HN" b="1" dirty="0" smtClean="0">
                <a:cs typeface="Tahoma" pitchFamily="34" charset="0"/>
              </a:rPr>
              <a:t>Álvarez Roger</a:t>
            </a:r>
          </a:p>
          <a:p>
            <a:endParaRPr lang="es-HN"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00034" y="500042"/>
            <a:ext cx="8229600" cy="1071570"/>
          </a:xfrm>
        </p:spPr>
        <p:txBody>
          <a:bodyPr/>
          <a:lstStyle/>
          <a:p>
            <a:pPr algn="r"/>
            <a:r>
              <a:rPr lang="es-ES" dirty="0" smtClean="0">
                <a:latin typeface="Tahoma" pitchFamily="34" charset="0"/>
                <a:cs typeface="Tahoma" pitchFamily="34" charset="0"/>
              </a:rPr>
              <a:t>LA UNESCO</a:t>
            </a:r>
            <a:r>
              <a:rPr lang="es-ES" dirty="0" smtClean="0"/>
              <a:t>:</a:t>
            </a:r>
            <a:endParaRPr lang="es-HN" dirty="0"/>
          </a:p>
        </p:txBody>
      </p:sp>
      <p:sp>
        <p:nvSpPr>
          <p:cNvPr id="5" name="4 Subtítulo"/>
          <p:cNvSpPr>
            <a:spLocks noGrp="1"/>
          </p:cNvSpPr>
          <p:nvPr>
            <p:ph type="subTitle" idx="1"/>
          </p:nvPr>
        </p:nvSpPr>
        <p:spPr>
          <a:xfrm>
            <a:off x="1000100" y="2071678"/>
            <a:ext cx="7215238" cy="4143404"/>
          </a:xfrm>
        </p:spPr>
        <p:txBody>
          <a:bodyPr>
            <a:normAutofit fontScale="70000" lnSpcReduction="20000"/>
          </a:bodyPr>
          <a:lstStyle/>
          <a:p>
            <a:r>
              <a:rPr lang="es-HN" sz="4000" dirty="0" smtClean="0"/>
              <a:t>“</a:t>
            </a:r>
            <a:r>
              <a:rPr lang="es-HN" sz="4000" b="1" dirty="0" smtClean="0">
                <a:cs typeface="Tahoma" pitchFamily="34" charset="0"/>
              </a:rPr>
              <a:t>Entornos de aprendizajes que constituyen una forma totalmente nueva, en relación con la tecnología educativa... un programa informático - interactivo de carácter pedagógico que posee una capacidad de comunicación integrada. Son una innovación relativamente reciente y fruto de la convergencia de las tecnologías informáticas y de telecomunicaciones que se ha intensificado durante los últimos diez años".</a:t>
            </a:r>
          </a:p>
          <a:p>
            <a:endParaRPr lang="es-HN"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1214414" y="1000108"/>
            <a:ext cx="7143800" cy="4714908"/>
          </a:xfrm>
        </p:spPr>
        <p:txBody>
          <a:bodyPr/>
          <a:lstStyle/>
          <a:p>
            <a:r>
              <a:rPr lang="es-ES" b="1" dirty="0" smtClean="0">
                <a:cs typeface="Tahoma" pitchFamily="34" charset="0"/>
              </a:rPr>
              <a:t>L</a:t>
            </a:r>
            <a:r>
              <a:rPr lang="es-HN" b="1" dirty="0" smtClean="0">
                <a:cs typeface="Tahoma" pitchFamily="34" charset="0"/>
              </a:rPr>
              <a:t>a Educación Virtual es "la modalidad educativa que eleva la calidad de la enseñanza aprendizaje... que respecta su flexibilidad o disponibilidad (en cualquier momento, tiempo y espacio). Alcanza su apogeo con la tecnología hasta integrar los tres métodos: asincrónica, sincrónica y autoformación".</a:t>
            </a:r>
          </a:p>
          <a:p>
            <a:r>
              <a:rPr lang="es-HN" b="1" dirty="0" smtClean="0">
                <a:cs typeface="Tahoma" pitchFamily="34" charset="0"/>
              </a:rPr>
              <a:t>Lara, Luis </a:t>
            </a:r>
          </a:p>
          <a:p>
            <a:endParaRPr lang="es-HN"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785786" y="1000108"/>
            <a:ext cx="7358114" cy="4643470"/>
          </a:xfrm>
        </p:spPr>
        <p:txBody>
          <a:bodyPr>
            <a:noAutofit/>
          </a:bodyPr>
          <a:lstStyle/>
          <a:p>
            <a:r>
              <a:rPr lang="es-ES" b="1" dirty="0" smtClean="0">
                <a:cs typeface="Tahoma" pitchFamily="34" charset="0"/>
              </a:rPr>
              <a:t>La educación virtual es una oportunidad y forma de aprendizaje que se acomoda al tiempo y necesidad del estudiante. La educación virtual facilita el manejo de la información y de los contenidos del tema que se quiere tratar y está mediada por la tecnologías de la información y la comunicación -las TIC- que proporcionan herramientas de aprendizaje más estimulantes y motivadoras que las tradicionales.</a:t>
            </a:r>
            <a:r>
              <a:rPr lang="es-ES" b="1" dirty="0" smtClean="0">
                <a:latin typeface="Tahoma" pitchFamily="34" charset="0"/>
                <a:cs typeface="Tahoma" pitchFamily="34" charset="0"/>
              </a:rPr>
              <a:t/>
            </a:r>
            <a:br>
              <a:rPr lang="es-ES" b="1" dirty="0" smtClean="0">
                <a:latin typeface="Tahoma" pitchFamily="34" charset="0"/>
                <a:cs typeface="Tahoma" pitchFamily="34" charset="0"/>
              </a:rPr>
            </a:br>
            <a:endParaRPr lang="es-HN"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357158" y="785794"/>
            <a:ext cx="7200928" cy="3441248"/>
          </a:xfrm>
        </p:spPr>
        <p:txBody>
          <a:bodyPr>
            <a:normAutofit/>
          </a:bodyPr>
          <a:lstStyle/>
          <a:p>
            <a:r>
              <a:rPr lang="es-ES" b="1" dirty="0" smtClean="0">
                <a:cs typeface="Tahoma" pitchFamily="34" charset="0"/>
              </a:rPr>
              <a:t>La educación virtual sigue avanzando a pasos agigantados. Ya no solo se ofrecen cursos, especializaciones, posgrados sino que ya podemos encontrar carreras completas en esta modalidad.</a:t>
            </a:r>
            <a:endParaRPr lang="es-HN" dirty="0"/>
          </a:p>
        </p:txBody>
      </p:sp>
      <p:pic>
        <p:nvPicPr>
          <p:cNvPr id="6" name="5 Imagen" descr="tecno1.jpg"/>
          <p:cNvPicPr>
            <a:picLocks noChangeAspect="1"/>
          </p:cNvPicPr>
          <p:nvPr/>
        </p:nvPicPr>
        <p:blipFill>
          <a:blip r:embed="rId2" cstate="print"/>
          <a:stretch>
            <a:fillRect/>
          </a:stretch>
        </p:blipFill>
        <p:spPr>
          <a:xfrm>
            <a:off x="3500430" y="3500438"/>
            <a:ext cx="4714908" cy="288246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422030" y="1371600"/>
            <a:ext cx="8229600" cy="1914524"/>
          </a:xfrm>
        </p:spPr>
        <p:txBody>
          <a:bodyPr>
            <a:normAutofit/>
          </a:bodyPr>
          <a:lstStyle/>
          <a:p>
            <a:pPr algn="l"/>
            <a:r>
              <a:rPr lang="es-ES" dirty="0" smtClean="0">
                <a:solidFill>
                  <a:schemeClr val="accent2">
                    <a:lumMod val="60000"/>
                    <a:lumOff val="40000"/>
                  </a:schemeClr>
                </a:solidFill>
                <a:latin typeface="Tahoma" pitchFamily="34" charset="0"/>
                <a:cs typeface="Tahoma" pitchFamily="34" charset="0"/>
              </a:rPr>
              <a:t>COLOMBIA</a:t>
            </a:r>
            <a:br>
              <a:rPr lang="es-ES" dirty="0" smtClean="0">
                <a:solidFill>
                  <a:schemeClr val="accent2">
                    <a:lumMod val="60000"/>
                    <a:lumOff val="40000"/>
                  </a:schemeClr>
                </a:solidFill>
                <a:latin typeface="Tahoma" pitchFamily="34" charset="0"/>
                <a:cs typeface="Tahoma" pitchFamily="34" charset="0"/>
              </a:rPr>
            </a:br>
            <a:endParaRPr lang="es-HN" dirty="0"/>
          </a:p>
        </p:txBody>
      </p:sp>
      <p:pic>
        <p:nvPicPr>
          <p:cNvPr id="6" name="5 Imagen" descr="col1.jpg"/>
          <p:cNvPicPr>
            <a:picLocks noChangeAspect="1"/>
          </p:cNvPicPr>
          <p:nvPr/>
        </p:nvPicPr>
        <p:blipFill>
          <a:blip r:embed="rId2" cstate="print"/>
          <a:stretch>
            <a:fillRect/>
          </a:stretch>
        </p:blipFill>
        <p:spPr>
          <a:xfrm>
            <a:off x="3143240" y="2857496"/>
            <a:ext cx="4572032" cy="3470969"/>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értice">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Vértic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értic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137</TotalTime>
  <Words>1282</Words>
  <Application>Microsoft Office PowerPoint</Application>
  <PresentationFormat>Presentación en pantalla (4:3)</PresentationFormat>
  <Paragraphs>100</Paragraphs>
  <Slides>27</Slides>
  <Notes>0</Notes>
  <HiddenSlides>0</HiddenSlides>
  <MMClips>0</MMClips>
  <ScaleCrop>false</ScaleCrop>
  <HeadingPairs>
    <vt:vector size="4" baseType="variant">
      <vt:variant>
        <vt:lpstr>Tema</vt:lpstr>
      </vt:variant>
      <vt:variant>
        <vt:i4>1</vt:i4>
      </vt:variant>
      <vt:variant>
        <vt:lpstr>Títulos de diapositiva</vt:lpstr>
      </vt:variant>
      <vt:variant>
        <vt:i4>27</vt:i4>
      </vt:variant>
    </vt:vector>
  </HeadingPairs>
  <TitlesOfParts>
    <vt:vector size="28" baseType="lpstr">
      <vt:lpstr>Vértice</vt:lpstr>
      <vt:lpstr>UNIVERSIDAD NACIONAL AUTONOMA DE HONDURAS EN EL VALLE DE SULA</vt:lpstr>
      <vt:lpstr>Diapositiva 2</vt:lpstr>
      <vt:lpstr>CONCEPTO DE EDUCACION VIRTUAL</vt:lpstr>
      <vt:lpstr>Diapositiva 4</vt:lpstr>
      <vt:lpstr>LA UNESCO:</vt:lpstr>
      <vt:lpstr>Diapositiva 6</vt:lpstr>
      <vt:lpstr>Diapositiva 7</vt:lpstr>
      <vt:lpstr>Diapositiva 8</vt:lpstr>
      <vt:lpstr>COLOMBIA </vt:lpstr>
      <vt:lpstr>Ventajas de la enseñanza virtual para los educandos</vt:lpstr>
      <vt:lpstr>Diapositiva 11</vt:lpstr>
      <vt:lpstr>desventajas de la educación virtual </vt:lpstr>
      <vt:lpstr>Diapositiva 13</vt:lpstr>
      <vt:lpstr>Historia de la Educación virtual</vt:lpstr>
      <vt:lpstr>Historia de la Educación Virtual</vt:lpstr>
      <vt:lpstr>Características de la Educación virtual</vt:lpstr>
      <vt:lpstr>María Enriqueta Reyes, describe las dimensiones de la educación virtual:</vt:lpstr>
      <vt:lpstr>Principios de educación virtual:</vt:lpstr>
      <vt:lpstr>Metodología de educación virtual </vt:lpstr>
      <vt:lpstr>Elementos esenciales que componen el aula virtual</vt:lpstr>
      <vt:lpstr>Elementos que contiene el aula virtual </vt:lpstr>
      <vt:lpstr>Elementos para el uso del profesor</vt:lpstr>
      <vt:lpstr>características de un Educador virtual </vt:lpstr>
      <vt:lpstr>Diapositiva 24</vt:lpstr>
      <vt:lpstr>El futuro de la educación virtual</vt:lpstr>
      <vt:lpstr>Conclusión</vt:lpstr>
      <vt:lpstr>Diapositiva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NACIONAL AUTONOMA DE HONDURAS EN EL VALLE DE SULA</dc:title>
  <dc:creator>ERIKA</dc:creator>
  <cp:lastModifiedBy>alexis</cp:lastModifiedBy>
  <cp:revision>16</cp:revision>
  <dcterms:created xsi:type="dcterms:W3CDTF">2011-02-28T20:14:57Z</dcterms:created>
  <dcterms:modified xsi:type="dcterms:W3CDTF">2011-03-02T16:28:06Z</dcterms:modified>
</cp:coreProperties>
</file>